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handoutMasterIdLst>
    <p:handoutMasterId r:id="rId66"/>
  </p:handoutMasterIdLst>
  <p:sldIdLst>
    <p:sldId id="256" r:id="rId2"/>
    <p:sldId id="258" r:id="rId3"/>
    <p:sldId id="266" r:id="rId4"/>
    <p:sldId id="265" r:id="rId5"/>
    <p:sldId id="264" r:id="rId6"/>
    <p:sldId id="263" r:id="rId7"/>
    <p:sldId id="267" r:id="rId8"/>
    <p:sldId id="269" r:id="rId9"/>
    <p:sldId id="262" r:id="rId10"/>
    <p:sldId id="272" r:id="rId11"/>
    <p:sldId id="261" r:id="rId12"/>
    <p:sldId id="304" r:id="rId13"/>
    <p:sldId id="270" r:id="rId14"/>
    <p:sldId id="320" r:id="rId15"/>
    <p:sldId id="321" r:id="rId16"/>
    <p:sldId id="305" r:id="rId17"/>
    <p:sldId id="312" r:id="rId18"/>
    <p:sldId id="313" r:id="rId19"/>
    <p:sldId id="319" r:id="rId20"/>
    <p:sldId id="314" r:id="rId21"/>
    <p:sldId id="315" r:id="rId22"/>
    <p:sldId id="318" r:id="rId23"/>
    <p:sldId id="316" r:id="rId24"/>
    <p:sldId id="317" r:id="rId25"/>
    <p:sldId id="271" r:id="rId26"/>
    <p:sldId id="268" r:id="rId27"/>
    <p:sldId id="260" r:id="rId28"/>
    <p:sldId id="306" r:id="rId29"/>
    <p:sldId id="307" r:id="rId30"/>
    <p:sldId id="274" r:id="rId31"/>
    <p:sldId id="275" r:id="rId32"/>
    <p:sldId id="273" r:id="rId33"/>
    <p:sldId id="278" r:id="rId34"/>
    <p:sldId id="279" r:id="rId35"/>
    <p:sldId id="308" r:id="rId36"/>
    <p:sldId id="310" r:id="rId37"/>
    <p:sldId id="334" r:id="rId38"/>
    <p:sldId id="335" r:id="rId39"/>
    <p:sldId id="336" r:id="rId40"/>
    <p:sldId id="337" r:id="rId41"/>
    <p:sldId id="323" r:id="rId42"/>
    <p:sldId id="324" r:id="rId43"/>
    <p:sldId id="277" r:id="rId44"/>
    <p:sldId id="276" r:id="rId45"/>
    <p:sldId id="259" r:id="rId46"/>
    <p:sldId id="286" r:id="rId47"/>
    <p:sldId id="285" r:id="rId48"/>
    <p:sldId id="289" r:id="rId49"/>
    <p:sldId id="287" r:id="rId50"/>
    <p:sldId id="288" r:id="rId51"/>
    <p:sldId id="291" r:id="rId52"/>
    <p:sldId id="290" r:id="rId53"/>
    <p:sldId id="292" r:id="rId54"/>
    <p:sldId id="282" r:id="rId55"/>
    <p:sldId id="283" r:id="rId56"/>
    <p:sldId id="293" r:id="rId57"/>
    <p:sldId id="280" r:id="rId58"/>
    <p:sldId id="298" r:id="rId59"/>
    <p:sldId id="296" r:id="rId60"/>
    <p:sldId id="311" r:id="rId61"/>
    <p:sldId id="346" r:id="rId62"/>
    <p:sldId id="347" r:id="rId63"/>
    <p:sldId id="295" r:id="rId6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94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8BBD7A5-B3FD-47C6-A2F2-EF651B7CAFF8}" type="datetimeFigureOut">
              <a:rPr lang="en-US" smtClean="0"/>
              <a:t>4/4/2017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B9714A9F-E3E7-4ED4-B98E-6B3F1C93EEDC}" type="slidenum">
              <a:rPr lang="en-US" smtClean="0"/>
              <a:t>‹#›</a:t>
            </a:fld>
            <a:endParaRPr lang="en-US"/>
          </a:p>
        </p:txBody>
      </p:sp>
    </p:spTree>
    <p:extLst>
      <p:ext uri="{BB962C8B-B14F-4D97-AF65-F5344CB8AC3E}">
        <p14:creationId xmlns:p14="http://schemas.microsoft.com/office/powerpoint/2010/main" val="5478975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3B8EDA38-C70D-48DA-B740-6C44C1904644}" type="datetimeFigureOut">
              <a:rPr lang="en-US" smtClean="0"/>
              <a:t>4/4/2017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07F4C498-0039-4827-BBF9-F9AAD52F5BB0}" type="slidenum">
              <a:rPr lang="en-US" smtClean="0"/>
              <a:t>‹#›</a:t>
            </a:fld>
            <a:endParaRPr lang="en-US"/>
          </a:p>
        </p:txBody>
      </p:sp>
    </p:spTree>
    <p:extLst>
      <p:ext uri="{BB962C8B-B14F-4D97-AF65-F5344CB8AC3E}">
        <p14:creationId xmlns:p14="http://schemas.microsoft.com/office/powerpoint/2010/main" val="1131953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F4C498-0039-4827-BBF9-F9AAD52F5BB0}" type="slidenum">
              <a:rPr lang="en-US" smtClean="0"/>
              <a:t>1</a:t>
            </a:fld>
            <a:endParaRPr lang="en-US"/>
          </a:p>
        </p:txBody>
      </p:sp>
    </p:spTree>
    <p:extLst>
      <p:ext uri="{BB962C8B-B14F-4D97-AF65-F5344CB8AC3E}">
        <p14:creationId xmlns:p14="http://schemas.microsoft.com/office/powerpoint/2010/main" val="1383570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47692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14131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08610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578065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8602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669811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4/4/2017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272969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4/4/2017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538583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4/4/2017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462571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34843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87175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4/4/2017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33353832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http://www.vbtutor.net/wordpress/wp-content/uploads/2014/01/vb2013_figure9.2.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www.vbtutor.net/wordpress/wp-content/uploads/2014/01/vb2013_figure9.3.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0.1.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0.2.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0.3.jpg" TargetMode="External"/><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hyperlink" Target="http://www.vbtutor.net/wordpress/wp-content/uploads/2014/01/vb2013_figure10.4.jpg" TargetMode="External"/><Relationship Id="rId4" Type="http://schemas.openxmlformats.org/officeDocument/2006/relationships/image" Target="../media/image13.jpeg"/></Relationships>
</file>

<file path=ppt/slides/_rels/slide5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55" y="-41564"/>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Unit 2</a:t>
            </a:r>
            <a:endParaRPr lang="en-US" sz="5400" dirty="0">
              <a:latin typeface="Arial Black" panose="020B0A04020102020204" pitchFamily="34" charset="0"/>
            </a:endParaRPr>
          </a:p>
        </p:txBody>
      </p:sp>
      <p:sp>
        <p:nvSpPr>
          <p:cNvPr id="3" name="Subtitle 2"/>
          <p:cNvSpPr>
            <a:spLocks noGrp="1"/>
          </p:cNvSpPr>
          <p:nvPr>
            <p:ph type="subTitle" idx="1"/>
          </p:nvPr>
        </p:nvSpPr>
        <p:spPr>
          <a:xfrm>
            <a:off x="2057400" y="4648200"/>
            <a:ext cx="6400800" cy="1752600"/>
          </a:xfrm>
        </p:spPr>
        <p:txBody>
          <a:bodyPr/>
          <a:lstStyle/>
          <a:p>
            <a:r>
              <a:rPr lang="en-US" dirty="0" smtClean="0">
                <a:solidFill>
                  <a:schemeClr val="tx1"/>
                </a:solidFill>
                <a:latin typeface="Times New Roman" panose="02020603050405020304" pitchFamily="18" charset="0"/>
                <a:cs typeface="Times New Roman" panose="02020603050405020304" pitchFamily="18" charset="0"/>
              </a:rPr>
              <a:t>Lesson 8</a:t>
            </a:r>
          </a:p>
          <a:p>
            <a:r>
              <a:rPr lang="en-US" dirty="0" smtClean="0">
                <a:solidFill>
                  <a:schemeClr val="tx1"/>
                </a:solidFill>
                <a:latin typeface="Times New Roman" panose="02020603050405020304" pitchFamily="18" charset="0"/>
                <a:cs typeface="Times New Roman" panose="02020603050405020304" pitchFamily="18" charset="0"/>
              </a:rPr>
              <a:t>Data Types, Arrays, Constants and Arithmetic </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1905000"/>
            <a:ext cx="2895600" cy="269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616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UNIT 2</a:t>
            </a:r>
            <a:endParaRPr lang="en-US" sz="5400" dirty="0">
              <a:latin typeface="Arial Black" panose="020B0A04020102020204" pitchFamily="34" charset="0"/>
            </a:endParaRPr>
          </a:p>
        </p:txBody>
      </p:sp>
      <p:sp>
        <p:nvSpPr>
          <p:cNvPr id="3" name="Subtitle 2"/>
          <p:cNvSpPr>
            <a:spLocks noGrp="1"/>
          </p:cNvSpPr>
          <p:nvPr>
            <p:ph type="subTitle" idx="1"/>
          </p:nvPr>
        </p:nvSpPr>
        <p:spPr>
          <a:xfrm>
            <a:off x="1233055" y="4191000"/>
            <a:ext cx="7910945" cy="2639291"/>
          </a:xfrm>
        </p:spPr>
        <p:txBody>
          <a:bodyPr/>
          <a:lstStyle/>
          <a:p>
            <a:r>
              <a:rPr lang="en-US" b="1" dirty="0" smtClean="0">
                <a:solidFill>
                  <a:schemeClr val="tx1"/>
                </a:solidFill>
                <a:latin typeface="Times New Roman" panose="02020603050405020304" pitchFamily="18" charset="0"/>
                <a:cs typeface="Times New Roman" panose="02020603050405020304" pitchFamily="18" charset="0"/>
              </a:rPr>
              <a:t>Lesson 9</a:t>
            </a:r>
          </a:p>
          <a:p>
            <a:r>
              <a:rPr lang="en-US" b="1" dirty="0" smtClean="0">
                <a:solidFill>
                  <a:schemeClr val="tx1"/>
                </a:solidFill>
                <a:latin typeface="Times New Roman" panose="02020603050405020304" pitchFamily="18" charset="0"/>
                <a:cs typeface="Times New Roman" panose="02020603050405020304" pitchFamily="18" charset="0"/>
              </a:rPr>
              <a:t>Variables and Constants</a:t>
            </a:r>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5122" name="Picture 2" descr="https://tse1.mm.bing.net/th?id=OIP.M470caa1b788cacbfb34ca30ed76238c2o0&amp;pid=15.1&amp;P=0&amp;w=300&amp;h=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905000"/>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236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Variables and Constants </a:t>
            </a:r>
            <a:endParaRPr lang="en-US" sz="5400" dirty="0">
              <a:latin typeface="Arial Black" panose="020B0A04020102020204" pitchFamily="34" charset="0"/>
            </a:endParaRPr>
          </a:p>
        </p:txBody>
      </p:sp>
      <p:sp>
        <p:nvSpPr>
          <p:cNvPr id="3" name="Subtitle 2"/>
          <p:cNvSpPr>
            <a:spLocks noGrp="1"/>
          </p:cNvSpPr>
          <p:nvPr>
            <p:ph type="subTitle" idx="1"/>
          </p:nvPr>
        </p:nvSpPr>
        <p:spPr>
          <a:xfrm>
            <a:off x="1219199" y="2285999"/>
            <a:ext cx="7910945" cy="4544291"/>
          </a:xfrm>
        </p:spPr>
        <p:txBody>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Data </a:t>
            </a:r>
            <a:r>
              <a:rPr lang="en-US" dirty="0">
                <a:solidFill>
                  <a:schemeClr val="tx1"/>
                </a:solidFill>
                <a:latin typeface="Times New Roman" panose="02020603050405020304" pitchFamily="18" charset="0"/>
                <a:cs typeface="Times New Roman" panose="02020603050405020304" pitchFamily="18" charset="0"/>
              </a:rPr>
              <a:t>are stored either as variable or as constant.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Variables </a:t>
            </a:r>
            <a:r>
              <a:rPr lang="en-US" dirty="0">
                <a:solidFill>
                  <a:schemeClr val="tx1"/>
                </a:solidFill>
                <a:latin typeface="Times New Roman" panose="02020603050405020304" pitchFamily="18" charset="0"/>
                <a:cs typeface="Times New Roman" panose="02020603050405020304" pitchFamily="18" charset="0"/>
              </a:rPr>
              <a:t>are similar to mail boxes in a post office. The contents of the variables change from time to time, just like the mail boxes</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In VB2013, variables are areas allocated by the computer memory to store data.</a:t>
            </a:r>
          </a:p>
          <a:p>
            <a:pPr algn="l"/>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9115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1142999" y="2209800"/>
            <a:ext cx="7994073" cy="4648200"/>
          </a:xfrm>
        </p:spPr>
        <p:txBody>
          <a:bodyPr>
            <a:normAutofit fontScale="70000" lnSpcReduction="20000"/>
          </a:bodyPr>
          <a:lstStyle/>
          <a:p>
            <a:pPr eaLnBrk="1" hangingPunct="1">
              <a:lnSpc>
                <a:spcPct val="90000"/>
              </a:lnSpc>
            </a:pPr>
            <a:r>
              <a:rPr lang="en-US" altLang="en-US" b="1" dirty="0" smtClean="0">
                <a:latin typeface="Times New Roman" pitchFamily="18" charset="0"/>
                <a:cs typeface="Times New Roman" pitchFamily="18" charset="0"/>
              </a:rPr>
              <a:t>Variables – named memory location that stores a value. </a:t>
            </a:r>
          </a:p>
          <a:p>
            <a:pPr marL="0" indent="0" eaLnBrk="1" hangingPunct="1">
              <a:lnSpc>
                <a:spcPct val="90000"/>
              </a:lnSpc>
              <a:buNone/>
            </a:pPr>
            <a:endParaRPr lang="en-US" altLang="en-US" b="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Variables allows the use of meaningful names which makes the code easier to read. </a:t>
            </a:r>
          </a:p>
          <a:p>
            <a:pPr marL="0" indent="0" eaLnBrk="1" hangingPunct="1">
              <a:lnSpc>
                <a:spcPct val="90000"/>
              </a:lnSpc>
              <a:buNone/>
            </a:pPr>
            <a:endParaRPr lang="en-US" altLang="en-US" b="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Data Type of the variable – indicates what kind of value it will store. </a:t>
            </a:r>
          </a:p>
          <a:p>
            <a:pPr marL="0" indent="0" eaLnBrk="1" hangingPunct="1">
              <a:lnSpc>
                <a:spcPct val="90000"/>
              </a:lnSpc>
              <a:buNone/>
            </a:pPr>
            <a:endParaRPr lang="en-US" altLang="en-US" b="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All variables </a:t>
            </a:r>
            <a:r>
              <a:rPr lang="en-US" altLang="en-US" b="1" i="1" dirty="0" smtClean="0">
                <a:latin typeface="Times New Roman" pitchFamily="18" charset="0"/>
                <a:cs typeface="Times New Roman" pitchFamily="18" charset="0"/>
              </a:rPr>
              <a:t>SHOULD</a:t>
            </a:r>
            <a:r>
              <a:rPr lang="en-US" altLang="en-US" b="1" dirty="0" smtClean="0">
                <a:latin typeface="Times New Roman" pitchFamily="18" charset="0"/>
                <a:cs typeface="Times New Roman" pitchFamily="18" charset="0"/>
              </a:rPr>
              <a:t> be declared with a Dim statement that includes an identifier and data type</a:t>
            </a:r>
          </a:p>
          <a:p>
            <a:pPr lvl="1" eaLnBrk="1" hangingPunct="1">
              <a:lnSpc>
                <a:spcPct val="90000"/>
              </a:lnSpc>
            </a:pPr>
            <a:r>
              <a:rPr lang="en-US" altLang="en-US" b="1" dirty="0" smtClean="0">
                <a:latin typeface="Times New Roman" pitchFamily="18" charset="0"/>
                <a:cs typeface="Times New Roman" pitchFamily="18" charset="0"/>
              </a:rPr>
              <a:t>Example: </a:t>
            </a:r>
            <a:r>
              <a:rPr lang="en-US" altLang="en-US" b="1" i="1" dirty="0" smtClean="0">
                <a:latin typeface="Times New Roman" pitchFamily="18" charset="0"/>
                <a:cs typeface="Times New Roman" pitchFamily="18" charset="0"/>
              </a:rPr>
              <a:t>Dim</a:t>
            </a:r>
            <a:r>
              <a:rPr lang="en-US" altLang="en-US" b="1" dirty="0" smtClean="0">
                <a:latin typeface="Times New Roman" pitchFamily="18" charset="0"/>
                <a:cs typeface="Times New Roman" pitchFamily="18" charset="0"/>
              </a:rPr>
              <a:t> </a:t>
            </a:r>
            <a:r>
              <a:rPr lang="en-US" altLang="en-US" b="1" dirty="0" err="1" smtClean="0">
                <a:latin typeface="Times New Roman" pitchFamily="18" charset="0"/>
                <a:cs typeface="Times New Roman" pitchFamily="18" charset="0"/>
              </a:rPr>
              <a:t>dblRadius</a:t>
            </a:r>
            <a:r>
              <a:rPr lang="en-US" altLang="en-US" b="1" dirty="0" smtClean="0">
                <a:latin typeface="Times New Roman" pitchFamily="18" charset="0"/>
                <a:cs typeface="Times New Roman" pitchFamily="18" charset="0"/>
              </a:rPr>
              <a:t> </a:t>
            </a:r>
            <a:r>
              <a:rPr lang="en-US" altLang="en-US" b="1" i="1" dirty="0" smtClean="0">
                <a:latin typeface="Times New Roman" pitchFamily="18" charset="0"/>
                <a:cs typeface="Times New Roman" pitchFamily="18" charset="0"/>
              </a:rPr>
              <a:t>As Double</a:t>
            </a:r>
          </a:p>
          <a:p>
            <a:pPr marL="457200" lvl="1" indent="0" eaLnBrk="1" hangingPunct="1">
              <a:lnSpc>
                <a:spcPct val="90000"/>
              </a:lnSpc>
              <a:buNone/>
            </a:pPr>
            <a:endParaRPr lang="en-US" altLang="en-US" b="1" i="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Variable Declarations </a:t>
            </a:r>
            <a:r>
              <a:rPr lang="en-US" altLang="en-US" b="1" i="1" dirty="0" smtClean="0">
                <a:latin typeface="Times New Roman" pitchFamily="18" charset="0"/>
                <a:cs typeface="Times New Roman" pitchFamily="18" charset="0"/>
              </a:rPr>
              <a:t>– </a:t>
            </a:r>
            <a:r>
              <a:rPr lang="en-US" altLang="en-US" b="1" dirty="0" smtClean="0">
                <a:latin typeface="Times New Roman" pitchFamily="18" charset="0"/>
                <a:cs typeface="Times New Roman" pitchFamily="18" charset="0"/>
              </a:rPr>
              <a:t>reserves a space in memory for a value.</a:t>
            </a:r>
            <a:endParaRPr lang="en-US" altLang="en-US" b="1" i="1" dirty="0" smtClean="0">
              <a:latin typeface="Times New Roman" pitchFamily="18" charset="0"/>
              <a:cs typeface="Times New Roman" pitchFamily="18" charset="0"/>
            </a:endParaRPr>
          </a:p>
        </p:txBody>
      </p:sp>
      <p:sp>
        <p:nvSpPr>
          <p:cNvPr id="3074" name="Rectangle 2"/>
          <p:cNvSpPr>
            <a:spLocks noGrp="1" noChangeArrowheads="1"/>
          </p:cNvSpPr>
          <p:nvPr>
            <p:ph type="title"/>
          </p:nvPr>
        </p:nvSpPr>
        <p:spPr>
          <a:xfrm>
            <a:off x="914400" y="11430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 Using Variables</a:t>
            </a:r>
          </a:p>
        </p:txBody>
      </p:sp>
    </p:spTree>
    <p:extLst>
      <p:ext uri="{BB962C8B-B14F-4D97-AF65-F5344CB8AC3E}">
        <p14:creationId xmlns:p14="http://schemas.microsoft.com/office/powerpoint/2010/main" val="41902039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Declaring </a:t>
            </a:r>
            <a:r>
              <a:rPr lang="en-US" sz="4800" b="1" dirty="0" smtClean="0"/>
              <a:t>Variables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2362199"/>
            <a:ext cx="7987145" cy="4468091"/>
          </a:xfrm>
        </p:spPr>
        <p:txBody>
          <a:bodyPr>
            <a:normAutofit fontScale="77500" lnSpcReduction="20000"/>
          </a:bodyPr>
          <a:lstStyle/>
          <a:p>
            <a:pPr marL="457200" indent="-457200" algn="l" fontAlgn="base">
              <a:buFont typeface="Arial" panose="020B0604020202020204" pitchFamily="34" charset="0"/>
              <a:buChar char="•"/>
            </a:pPr>
            <a:r>
              <a:rPr lang="en-US" dirty="0">
                <a:solidFill>
                  <a:schemeClr val="tx1"/>
                </a:solidFill>
              </a:rPr>
              <a:t>W</a:t>
            </a:r>
            <a:r>
              <a:rPr lang="en-US" dirty="0" smtClean="0">
                <a:solidFill>
                  <a:schemeClr val="tx1"/>
                </a:solidFill>
              </a:rPr>
              <a:t>e </a:t>
            </a:r>
            <a:r>
              <a:rPr lang="en-US" dirty="0">
                <a:solidFill>
                  <a:schemeClr val="tx1"/>
                </a:solidFill>
              </a:rPr>
              <a:t>declare a variable by assigning name and data type. </a:t>
            </a:r>
            <a:endParaRPr lang="en-US" dirty="0" smtClean="0">
              <a:solidFill>
                <a:schemeClr val="tx1"/>
              </a:solidFill>
            </a:endParaRPr>
          </a:p>
          <a:p>
            <a:pPr algn="l" fontAlgn="base"/>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Variables </a:t>
            </a:r>
            <a:r>
              <a:rPr lang="en-US" dirty="0">
                <a:solidFill>
                  <a:schemeClr val="tx1"/>
                </a:solidFill>
              </a:rPr>
              <a:t>are usually declared in the general section of the code windows using the </a:t>
            </a:r>
            <a:r>
              <a:rPr lang="en-US" b="1" dirty="0">
                <a:solidFill>
                  <a:schemeClr val="tx1"/>
                </a:solidFill>
              </a:rPr>
              <a:t>Dim</a:t>
            </a:r>
            <a:r>
              <a:rPr lang="en-US" dirty="0">
                <a:solidFill>
                  <a:schemeClr val="tx1"/>
                </a:solidFill>
              </a:rPr>
              <a:t> statement.</a:t>
            </a:r>
            <a:br>
              <a:rPr lang="en-US" dirty="0">
                <a:solidFill>
                  <a:schemeClr val="tx1"/>
                </a:solidFill>
              </a:rPr>
            </a:br>
            <a:r>
              <a:rPr lang="en-US" dirty="0">
                <a:solidFill>
                  <a:schemeClr val="tx1"/>
                </a:solidFill>
              </a:rPr>
              <a:t>The syntax is as follows:</a:t>
            </a:r>
          </a:p>
          <a:p>
            <a:pPr algn="l" fontAlgn="base"/>
            <a:r>
              <a:rPr lang="en-US" b="1" i="1" dirty="0" smtClean="0">
                <a:solidFill>
                  <a:schemeClr val="tx1"/>
                </a:solidFill>
              </a:rPr>
              <a:t>               Dim </a:t>
            </a:r>
            <a:r>
              <a:rPr lang="en-US" b="1" i="1" dirty="0" err="1">
                <a:solidFill>
                  <a:schemeClr val="tx1"/>
                </a:solidFill>
              </a:rPr>
              <a:t>VariableName</a:t>
            </a:r>
            <a:r>
              <a:rPr lang="en-US" b="1" i="1" dirty="0">
                <a:solidFill>
                  <a:schemeClr val="tx1"/>
                </a:solidFill>
              </a:rPr>
              <a:t> As Data Type</a:t>
            </a:r>
            <a:r>
              <a:rPr lang="en-US" b="1" i="1" dirty="0" smtClean="0">
                <a:solidFill>
                  <a:schemeClr val="tx1"/>
                </a:solidFill>
              </a:rPr>
              <a:t>.</a:t>
            </a:r>
          </a:p>
          <a:p>
            <a:pPr algn="l" fontAlgn="base"/>
            <a:endParaRPr lang="en-US" b="1" dirty="0">
              <a:solidFill>
                <a:schemeClr val="tx1"/>
              </a:solidFill>
            </a:endParaRPr>
          </a:p>
          <a:p>
            <a:pPr marL="457200" indent="-457200" algn="l" fontAlgn="base">
              <a:buFont typeface="Arial" panose="020B0604020202020204" pitchFamily="34" charset="0"/>
              <a:buChar char="•"/>
            </a:pPr>
            <a:r>
              <a:rPr lang="en-US" dirty="0">
                <a:solidFill>
                  <a:schemeClr val="tx1"/>
                </a:solidFill>
              </a:rPr>
              <a:t>If you intend to declare more variables, you can declare them in separate lines or you can combine them in one line, separating each variable with a comma, as follows:</a:t>
            </a:r>
            <a:br>
              <a:rPr lang="en-US" dirty="0">
                <a:solidFill>
                  <a:schemeClr val="tx1"/>
                </a:solidFill>
              </a:rPr>
            </a:br>
            <a:r>
              <a:rPr lang="en-US" b="1" dirty="0">
                <a:solidFill>
                  <a:schemeClr val="tx1"/>
                </a:solidFill>
              </a:rPr>
              <a:t>Dim VariableName1 As DataType1, VariableName2 As DataType2, VariableName3 As DataType3</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76085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1219200" y="1905000"/>
            <a:ext cx="7924800" cy="3657600"/>
          </a:xfrm>
        </p:spPr>
        <p:txBody>
          <a:bodyPr>
            <a:normAutofit fontScale="92500" lnSpcReduction="10000"/>
          </a:bodyPr>
          <a:lstStyle/>
          <a:p>
            <a:pPr eaLnBrk="1" hangingPunct="1"/>
            <a:r>
              <a:rPr lang="en-US" altLang="en-US" sz="2800" b="1" dirty="0" smtClean="0">
                <a:latin typeface="Times New Roman" pitchFamily="18" charset="0"/>
                <a:cs typeface="Times New Roman" pitchFamily="18" charset="0"/>
              </a:rPr>
              <a:t>A single Dim statement can be used to declare multiple variables using commas.</a:t>
            </a:r>
          </a:p>
          <a:p>
            <a:pPr lvl="1" eaLnBrk="1" hangingPunct="1"/>
            <a:r>
              <a:rPr lang="en-US" altLang="en-US" sz="2400" b="1" dirty="0" smtClean="0">
                <a:latin typeface="Times New Roman" pitchFamily="18" charset="0"/>
                <a:cs typeface="Times New Roman" pitchFamily="18" charset="0"/>
              </a:rPr>
              <a:t>Example: Dim </a:t>
            </a:r>
            <a:r>
              <a:rPr lang="en-US" altLang="en-US" sz="2400" b="1" dirty="0" err="1" smtClean="0">
                <a:latin typeface="Times New Roman" pitchFamily="18" charset="0"/>
                <a:cs typeface="Times New Roman" pitchFamily="18" charset="0"/>
              </a:rPr>
              <a:t>strName</a:t>
            </a:r>
            <a:r>
              <a:rPr lang="en-US" altLang="en-US" sz="2400" b="1" dirty="0" smtClean="0">
                <a:latin typeface="Times New Roman" pitchFamily="18" charset="0"/>
                <a:cs typeface="Times New Roman" pitchFamily="18" charset="0"/>
              </a:rPr>
              <a:t> As String, </a:t>
            </a:r>
            <a:r>
              <a:rPr lang="en-US" altLang="en-US" sz="2400" b="1" dirty="0" err="1" smtClean="0">
                <a:latin typeface="Times New Roman" pitchFamily="18" charset="0"/>
                <a:cs typeface="Times New Roman" pitchFamily="18" charset="0"/>
              </a:rPr>
              <a:t>intAge</a:t>
            </a:r>
            <a:r>
              <a:rPr lang="en-US" altLang="en-US" sz="2400" b="1" dirty="0" smtClean="0">
                <a:latin typeface="Times New Roman" pitchFamily="18" charset="0"/>
                <a:cs typeface="Times New Roman" pitchFamily="18" charset="0"/>
              </a:rPr>
              <a:t> As Integer, </a:t>
            </a:r>
            <a:r>
              <a:rPr lang="en-US" altLang="en-US" sz="2400" b="1" dirty="0" err="1" smtClean="0">
                <a:latin typeface="Times New Roman" pitchFamily="18" charset="0"/>
                <a:cs typeface="Times New Roman" pitchFamily="18" charset="0"/>
              </a:rPr>
              <a:t>dblHeight</a:t>
            </a:r>
            <a:r>
              <a:rPr lang="en-US" altLang="en-US" sz="2400" b="1" dirty="0" smtClean="0">
                <a:latin typeface="Times New Roman" pitchFamily="18" charset="0"/>
                <a:cs typeface="Times New Roman" pitchFamily="18" charset="0"/>
              </a:rPr>
              <a:t> As Double</a:t>
            </a:r>
          </a:p>
          <a:p>
            <a:pPr lvl="1" eaLnBrk="1" hangingPunct="1"/>
            <a:r>
              <a:rPr lang="en-US" altLang="en-US" sz="2400" b="1" dirty="0" smtClean="0">
                <a:latin typeface="Times New Roman" pitchFamily="18" charset="0"/>
                <a:cs typeface="Times New Roman" pitchFamily="18" charset="0"/>
              </a:rPr>
              <a:t>Good to put all integers together, strings, etc.</a:t>
            </a:r>
          </a:p>
          <a:p>
            <a:pPr eaLnBrk="1" hangingPunct="1"/>
            <a:r>
              <a:rPr lang="en-US" altLang="en-US" sz="2800" b="1" dirty="0" smtClean="0">
                <a:latin typeface="Times New Roman" pitchFamily="18" charset="0"/>
                <a:cs typeface="Times New Roman" pitchFamily="18" charset="0"/>
              </a:rPr>
              <a:t>Visual Basic initializes variables when they are declared by default. Double, Single, Integer, Long, &amp; Currency are initialized to 0. String is set to an empty string (“”) and Boolean is set to False.</a:t>
            </a:r>
          </a:p>
        </p:txBody>
      </p:sp>
      <p:sp>
        <p:nvSpPr>
          <p:cNvPr id="19458" name="Rectangle 2"/>
          <p:cNvSpPr>
            <a:spLocks noGrp="1" noChangeArrowheads="1"/>
          </p:cNvSpPr>
          <p:nvPr>
            <p:ph type="title"/>
          </p:nvPr>
        </p:nvSpPr>
        <p:spPr>
          <a:xfrm>
            <a:off x="1205345" y="1143000"/>
            <a:ext cx="7938655" cy="762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Variable </a:t>
            </a:r>
            <a:r>
              <a:rPr lang="en-US" dirty="0">
                <a:solidFill>
                  <a:schemeClr val="tx1"/>
                </a:solidFill>
                <a:latin typeface="Times New Roman" pitchFamily="18" charset="0"/>
                <a:cs typeface="Times New Roman" pitchFamily="18" charset="0"/>
              </a:rPr>
              <a:t>Declaration</a:t>
            </a:r>
          </a:p>
        </p:txBody>
      </p:sp>
      <p:sp>
        <p:nvSpPr>
          <p:cNvPr id="26628" name="AutoShape 5"/>
          <p:cNvSpPr>
            <a:spLocks/>
          </p:cNvSpPr>
          <p:nvPr/>
        </p:nvSpPr>
        <p:spPr bwMode="auto">
          <a:xfrm>
            <a:off x="1905000" y="5697682"/>
            <a:ext cx="5357813" cy="1143000"/>
          </a:xfrm>
          <a:prstGeom prst="borderCallout1">
            <a:avLst>
              <a:gd name="adj1" fmla="val -2356"/>
              <a:gd name="adj2" fmla="val 6264"/>
              <a:gd name="adj3" fmla="val -52037"/>
              <a:gd name="adj4" fmla="val 38560"/>
            </a:avLst>
          </a:prstGeom>
          <a:solidFill>
            <a:srgbClr val="002060"/>
          </a:solidFill>
          <a:ln w="9525">
            <a:solidFill>
              <a:schemeClr val="tx1"/>
            </a:solidFill>
            <a:miter lim="800000"/>
            <a:headEnd/>
            <a:tailEnd/>
          </a:ln>
        </p:spPr>
        <p:txBody>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9pPr>
          </a:lstStyle>
          <a:p>
            <a:pPr algn="ctr" eaLnBrk="1" hangingPunct="1">
              <a:spcBef>
                <a:spcPct val="0"/>
              </a:spcBef>
              <a:buClrTx/>
              <a:buSzTx/>
              <a:buFontTx/>
              <a:buNone/>
            </a:pPr>
            <a:r>
              <a:rPr lang="en-US" altLang="en-US" sz="2400" b="1">
                <a:solidFill>
                  <a:schemeClr val="bg1"/>
                </a:solidFill>
                <a:latin typeface="Times New Roman" pitchFamily="18" charset="0"/>
              </a:rPr>
              <a:t>If you don’t set a value they will be set to the default values</a:t>
            </a:r>
          </a:p>
        </p:txBody>
      </p:sp>
    </p:spTree>
    <p:extLst>
      <p:ext uri="{BB962C8B-B14F-4D97-AF65-F5344CB8AC3E}">
        <p14:creationId xmlns:p14="http://schemas.microsoft.com/office/powerpoint/2010/main" val="192040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1295400" y="1981200"/>
            <a:ext cx="7848600" cy="3276600"/>
          </a:xfrm>
        </p:spPr>
        <p:txBody>
          <a:bodyPr>
            <a:normAutofit fontScale="92500" lnSpcReduction="10000"/>
          </a:bodyPr>
          <a:lstStyle/>
          <a:p>
            <a:pPr eaLnBrk="1" hangingPunct="1"/>
            <a:r>
              <a:rPr lang="en-US" altLang="en-US" sz="2800" b="1" dirty="0" smtClean="0">
                <a:latin typeface="Times New Roman" pitchFamily="18" charset="0"/>
                <a:cs typeface="Times New Roman" pitchFamily="18" charset="0"/>
              </a:rPr>
              <a:t>Visual Basic does not require variables to be declared before they are used.</a:t>
            </a:r>
          </a:p>
          <a:p>
            <a:pPr eaLnBrk="1" hangingPunct="1"/>
            <a:r>
              <a:rPr lang="en-US" altLang="en-US" sz="2800" b="1" dirty="0" smtClean="0">
                <a:latin typeface="Times New Roman" pitchFamily="18" charset="0"/>
                <a:cs typeface="Times New Roman" pitchFamily="18" charset="0"/>
              </a:rPr>
              <a:t>This may lead to an error in your output.</a:t>
            </a:r>
          </a:p>
          <a:p>
            <a:pPr lvl="1" eaLnBrk="1" hangingPunct="1"/>
            <a:r>
              <a:rPr lang="en-US" altLang="en-US" sz="2400" b="1" dirty="0" smtClean="0">
                <a:latin typeface="Times New Roman" pitchFamily="18" charset="0"/>
                <a:cs typeface="Times New Roman" pitchFamily="18" charset="0"/>
              </a:rPr>
              <a:t>Example: Dim </a:t>
            </a:r>
            <a:r>
              <a:rPr lang="en-US" altLang="en-US" sz="2400" b="1" dirty="0" err="1" smtClean="0">
                <a:latin typeface="Times New Roman" pitchFamily="18" charset="0"/>
                <a:cs typeface="Times New Roman" pitchFamily="18" charset="0"/>
              </a:rPr>
              <a:t>dblRadius</a:t>
            </a:r>
            <a:r>
              <a:rPr lang="en-US" altLang="en-US" sz="2400" b="1" dirty="0" smtClean="0">
                <a:latin typeface="Times New Roman" pitchFamily="18" charset="0"/>
                <a:cs typeface="Times New Roman" pitchFamily="18" charset="0"/>
              </a:rPr>
              <a:t> As Double</a:t>
            </a:r>
          </a:p>
          <a:p>
            <a:pPr lvl="1" eaLnBrk="1" hangingPunct="1"/>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dblRadis</a:t>
            </a:r>
            <a:r>
              <a:rPr lang="en-US" altLang="en-US" sz="2400" b="1" dirty="0" smtClean="0">
                <a:latin typeface="Times New Roman" pitchFamily="18" charset="0"/>
                <a:cs typeface="Times New Roman" pitchFamily="18" charset="0"/>
              </a:rPr>
              <a:t> = 10 </a:t>
            </a:r>
            <a:r>
              <a:rPr lang="en-US" altLang="en-US" sz="2400" b="1" dirty="0" smtClean="0">
                <a:latin typeface="Times New Roman" pitchFamily="18" charset="0"/>
                <a:cs typeface="Times New Roman" pitchFamily="18" charset="0"/>
              </a:rPr>
              <a:t>    </a:t>
            </a:r>
            <a:r>
              <a:rPr lang="en-US" altLang="en-US" sz="2400" b="1" dirty="0" smtClean="0">
                <a:solidFill>
                  <a:srgbClr val="00B050"/>
                </a:solidFill>
                <a:latin typeface="Times New Roman" pitchFamily="18" charset="0"/>
                <a:cs typeface="Times New Roman" pitchFamily="18" charset="0"/>
              </a:rPr>
              <a:t>‘</a:t>
            </a:r>
            <a:r>
              <a:rPr lang="en-US" altLang="en-US" sz="2400" b="1" dirty="0" err="1" smtClean="0">
                <a:solidFill>
                  <a:srgbClr val="00B050"/>
                </a:solidFill>
                <a:latin typeface="Times New Roman" pitchFamily="18" charset="0"/>
                <a:cs typeface="Times New Roman" pitchFamily="18" charset="0"/>
              </a:rPr>
              <a:t>dblRadius</a:t>
            </a:r>
            <a:r>
              <a:rPr lang="en-US" altLang="en-US" sz="2400" b="1" dirty="0" smtClean="0">
                <a:solidFill>
                  <a:srgbClr val="00B050"/>
                </a:solidFill>
                <a:latin typeface="Times New Roman" pitchFamily="18" charset="0"/>
                <a:cs typeface="Times New Roman" pitchFamily="18" charset="0"/>
              </a:rPr>
              <a:t> is misspelled</a:t>
            </a:r>
          </a:p>
          <a:p>
            <a:pPr lvl="1" eaLnBrk="1" hangingPunct="1"/>
            <a:r>
              <a:rPr lang="en-US" altLang="en-US" sz="2400" b="1" dirty="0" smtClean="0">
                <a:latin typeface="Times New Roman" pitchFamily="18" charset="0"/>
                <a:cs typeface="Times New Roman" pitchFamily="18" charset="0"/>
              </a:rPr>
              <a:t>             </a:t>
            </a:r>
            <a:r>
              <a:rPr lang="en-US" altLang="en-US" sz="2400" b="1" dirty="0" err="1" smtClean="0">
                <a:latin typeface="Times New Roman" pitchFamily="18" charset="0"/>
                <a:cs typeface="Times New Roman" pitchFamily="18" charset="0"/>
              </a:rPr>
              <a:t>dblCircleArea</a:t>
            </a:r>
            <a:r>
              <a:rPr lang="en-US" altLang="en-US" sz="2400" b="1" dirty="0" smtClean="0">
                <a:latin typeface="Times New Roman" pitchFamily="18" charset="0"/>
                <a:cs typeface="Times New Roman" pitchFamily="18" charset="0"/>
              </a:rPr>
              <a:t> = </a:t>
            </a:r>
            <a:r>
              <a:rPr lang="en-US" altLang="en-US" sz="2400" b="1" dirty="0" err="1" smtClean="0">
                <a:latin typeface="Times New Roman" pitchFamily="18" charset="0"/>
                <a:cs typeface="Times New Roman" pitchFamily="18" charset="0"/>
              </a:rPr>
              <a:t>dblPi</a:t>
            </a:r>
            <a:r>
              <a:rPr lang="en-US" altLang="en-US" sz="2400" b="1" dirty="0" smtClean="0">
                <a:latin typeface="Times New Roman" pitchFamily="18" charset="0"/>
                <a:cs typeface="Times New Roman" pitchFamily="18" charset="0"/>
              </a:rPr>
              <a:t> * dblRadius^2</a:t>
            </a:r>
          </a:p>
          <a:p>
            <a:pPr lvl="1" eaLnBrk="1" hangingPunct="1"/>
            <a:r>
              <a:rPr lang="en-US" altLang="en-US" sz="2400" b="1" dirty="0" smtClean="0">
                <a:latin typeface="Times New Roman" pitchFamily="18" charset="0"/>
                <a:cs typeface="Times New Roman" pitchFamily="18" charset="0"/>
              </a:rPr>
              <a:t>Answer will be 0</a:t>
            </a:r>
          </a:p>
          <a:p>
            <a:pPr lvl="1" eaLnBrk="1" hangingPunct="1"/>
            <a:r>
              <a:rPr lang="en-US" altLang="en-US" sz="2400" b="1" dirty="0" err="1" smtClean="0">
                <a:latin typeface="Times New Roman" pitchFamily="18" charset="0"/>
                <a:cs typeface="Times New Roman" pitchFamily="18" charset="0"/>
              </a:rPr>
              <a:t>dblRadius</a:t>
            </a:r>
            <a:r>
              <a:rPr lang="en-US" altLang="en-US" sz="2400" b="1" dirty="0" smtClean="0">
                <a:latin typeface="Times New Roman" pitchFamily="18" charset="0"/>
                <a:cs typeface="Times New Roman" pitchFamily="18" charset="0"/>
              </a:rPr>
              <a:t> is 0 by default and never assigned to 10</a:t>
            </a:r>
          </a:p>
        </p:txBody>
      </p:sp>
      <p:sp>
        <p:nvSpPr>
          <p:cNvPr id="21506" name="Rectangle 2"/>
          <p:cNvSpPr>
            <a:spLocks noGrp="1" noChangeArrowheads="1"/>
          </p:cNvSpPr>
          <p:nvPr>
            <p:ph type="title"/>
          </p:nvPr>
        </p:nvSpPr>
        <p:spPr>
          <a:xfrm>
            <a:off x="990600" y="990600"/>
            <a:ext cx="82296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Declaring Variables</a:t>
            </a:r>
          </a:p>
        </p:txBody>
      </p:sp>
      <p:sp>
        <p:nvSpPr>
          <p:cNvPr id="21508" name="AutoShape 4"/>
          <p:cNvSpPr>
            <a:spLocks/>
          </p:cNvSpPr>
          <p:nvPr/>
        </p:nvSpPr>
        <p:spPr bwMode="auto">
          <a:xfrm>
            <a:off x="2820785" y="5462155"/>
            <a:ext cx="6309360" cy="1371600"/>
          </a:xfrm>
          <a:prstGeom prst="borderCallout3">
            <a:avLst>
              <a:gd name="adj1" fmla="val 12500"/>
              <a:gd name="adj2" fmla="val -1694"/>
              <a:gd name="adj3" fmla="val 12500"/>
              <a:gd name="adj4" fmla="val -3356"/>
              <a:gd name="adj5" fmla="val -71677"/>
              <a:gd name="adj6" fmla="val -21041"/>
              <a:gd name="adj7" fmla="val -116054"/>
              <a:gd name="adj8" fmla="val 2542"/>
            </a:avLst>
          </a:prstGeom>
          <a:solidFill>
            <a:schemeClr val="accent1"/>
          </a:solidFill>
          <a:ln w="9525">
            <a:solidFill>
              <a:schemeClr val="accent1">
                <a:lumMod val="40000"/>
                <a:lumOff val="60000"/>
              </a:schemeClr>
            </a:solidFill>
            <a:miter lim="800000"/>
            <a:headEnd/>
            <a:tailEnd/>
          </a:ln>
          <a:effectLst/>
        </p:spPr>
        <p:txBody>
          <a:bodyPr/>
          <a:lstStyle/>
          <a:p>
            <a:pPr algn="ctr">
              <a:defRPr/>
            </a:pPr>
            <a:r>
              <a:rPr lang="en-US" b="1" dirty="0">
                <a:solidFill>
                  <a:schemeClr val="bg1"/>
                </a:solidFill>
                <a:latin typeface="Times New Roman" charset="0"/>
              </a:rPr>
              <a:t>Even though the program works your end result may be incorrect</a:t>
            </a:r>
          </a:p>
        </p:txBody>
      </p:sp>
      <p:cxnSp>
        <p:nvCxnSpPr>
          <p:cNvPr id="3" name="Straight Connector 2"/>
          <p:cNvCxnSpPr/>
          <p:nvPr/>
        </p:nvCxnSpPr>
        <p:spPr>
          <a:xfrm>
            <a:off x="2743200" y="3962400"/>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563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a:xfrm>
            <a:off x="1136073" y="2209800"/>
            <a:ext cx="8001000" cy="4648200"/>
          </a:xfrm>
        </p:spPr>
        <p:txBody>
          <a:bodyPr>
            <a:normAutofit lnSpcReduction="10000"/>
          </a:bodyPr>
          <a:lstStyle/>
          <a:p>
            <a:pPr eaLnBrk="1" hangingPunct="1"/>
            <a:r>
              <a:rPr lang="en-US" altLang="en-US" b="1" dirty="0" smtClean="0">
                <a:latin typeface="Times New Roman" pitchFamily="18" charset="0"/>
                <a:cs typeface="Times New Roman" pitchFamily="18" charset="0"/>
              </a:rPr>
              <a:t>Dim - is a keyword that stands for dimension. A declared variable has “dimension” because it has been assigned space in memory.</a:t>
            </a:r>
          </a:p>
          <a:p>
            <a:pPr marL="0" indent="0" eaLnBrk="1" hangingPunct="1">
              <a:buNone/>
            </a:pP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Identifier – is the name of the variable.</a:t>
            </a:r>
          </a:p>
          <a:p>
            <a:pPr marL="0" indent="0" eaLnBrk="1" hangingPunct="1">
              <a:buNone/>
            </a:pP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Data type – indicates what kind of value it will store. </a:t>
            </a:r>
          </a:p>
        </p:txBody>
      </p:sp>
      <p:sp>
        <p:nvSpPr>
          <p:cNvPr id="4098" name="Rectangle 2"/>
          <p:cNvSpPr>
            <a:spLocks noGrp="1" noChangeArrowheads="1"/>
          </p:cNvSpPr>
          <p:nvPr>
            <p:ph type="title"/>
          </p:nvPr>
        </p:nvSpPr>
        <p:spPr>
          <a:xfrm>
            <a:off x="1219200" y="1295400"/>
            <a:ext cx="7924800" cy="10668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Dim</a:t>
            </a:r>
          </a:p>
        </p:txBody>
      </p:sp>
    </p:spTree>
    <p:extLst>
      <p:ext uri="{BB962C8B-B14F-4D97-AF65-F5344CB8AC3E}">
        <p14:creationId xmlns:p14="http://schemas.microsoft.com/office/powerpoint/2010/main" val="963786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1066800" y="2286000"/>
            <a:ext cx="8077200" cy="4572000"/>
          </a:xfrm>
        </p:spPr>
        <p:txBody>
          <a:bodyPr/>
          <a:lstStyle/>
          <a:p>
            <a:pPr eaLnBrk="1" hangingPunct="1"/>
            <a:r>
              <a:rPr lang="en-US" altLang="en-US" sz="2800" b="1" dirty="0" smtClean="0">
                <a:latin typeface="Times New Roman" pitchFamily="18" charset="0"/>
                <a:cs typeface="Times New Roman" pitchFamily="18" charset="0"/>
              </a:rPr>
              <a:t>Built-In Data Types</a:t>
            </a:r>
          </a:p>
          <a:p>
            <a:pPr lvl="1" eaLnBrk="1" hangingPunct="1"/>
            <a:r>
              <a:rPr lang="en-US" altLang="en-US" sz="2400" b="1" dirty="0" smtClean="0">
                <a:latin typeface="Times New Roman" pitchFamily="18" charset="0"/>
                <a:cs typeface="Times New Roman" pitchFamily="18" charset="0"/>
              </a:rPr>
              <a:t>Single – numbers possibly containing a decimal</a:t>
            </a:r>
          </a:p>
          <a:p>
            <a:pPr lvl="1" eaLnBrk="1" hangingPunct="1"/>
            <a:r>
              <a:rPr lang="en-US" altLang="en-US" sz="2400" b="1" dirty="0" smtClean="0">
                <a:latin typeface="Times New Roman" pitchFamily="18" charset="0"/>
                <a:cs typeface="Times New Roman" pitchFamily="18" charset="0"/>
              </a:rPr>
              <a:t>Double – numbers possibly containing a decimal </a:t>
            </a:r>
          </a:p>
          <a:p>
            <a:pPr lvl="1" eaLnBrk="1" hangingPunct="1"/>
            <a:r>
              <a:rPr lang="en-US" altLang="en-US" sz="2400" b="1" dirty="0" smtClean="0">
                <a:latin typeface="Times New Roman" pitchFamily="18" charset="0"/>
                <a:cs typeface="Times New Roman" pitchFamily="18" charset="0"/>
              </a:rPr>
              <a:t>Integer integers only (no decimals)</a:t>
            </a:r>
          </a:p>
          <a:p>
            <a:pPr lvl="1" eaLnBrk="1" hangingPunct="1"/>
            <a:r>
              <a:rPr lang="en-US" altLang="en-US" sz="2400" b="1" dirty="0" smtClean="0">
                <a:latin typeface="Times New Roman" pitchFamily="18" charset="0"/>
                <a:cs typeface="Times New Roman" pitchFamily="18" charset="0"/>
              </a:rPr>
              <a:t>Long – integers (no decimals)</a:t>
            </a:r>
          </a:p>
          <a:p>
            <a:pPr lvl="1" eaLnBrk="1" hangingPunct="1"/>
            <a:r>
              <a:rPr lang="en-US" altLang="en-US" sz="2400" b="1" dirty="0" smtClean="0">
                <a:latin typeface="Times New Roman" pitchFamily="18" charset="0"/>
                <a:cs typeface="Times New Roman" pitchFamily="18" charset="0"/>
              </a:rPr>
              <a:t>Currency – numbers representing dollar amounts</a:t>
            </a:r>
          </a:p>
          <a:p>
            <a:pPr lvl="1" eaLnBrk="1" hangingPunct="1"/>
            <a:r>
              <a:rPr lang="en-US" altLang="en-US" sz="2400" b="1" dirty="0" smtClean="0">
                <a:latin typeface="Times New Roman" pitchFamily="18" charset="0"/>
                <a:cs typeface="Times New Roman" pitchFamily="18" charset="0"/>
              </a:rPr>
              <a:t>String – set of characters</a:t>
            </a:r>
          </a:p>
          <a:p>
            <a:pPr lvl="1" eaLnBrk="1" hangingPunct="1"/>
            <a:r>
              <a:rPr lang="en-US" altLang="en-US" sz="2400" b="1" dirty="0" smtClean="0">
                <a:latin typeface="Times New Roman" pitchFamily="18" charset="0"/>
                <a:cs typeface="Times New Roman" pitchFamily="18" charset="0"/>
              </a:rPr>
              <a:t>Boolean – True or False</a:t>
            </a:r>
          </a:p>
        </p:txBody>
      </p:sp>
      <p:sp>
        <p:nvSpPr>
          <p:cNvPr id="3074" name="Rectangle 2"/>
          <p:cNvSpPr>
            <a:spLocks noGrp="1" noChangeArrowheads="1"/>
          </p:cNvSpPr>
          <p:nvPr>
            <p:ph type="title"/>
          </p:nvPr>
        </p:nvSpPr>
        <p:spPr>
          <a:xfrm>
            <a:off x="0" y="914400"/>
            <a:ext cx="9144000" cy="13716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 </a:t>
            </a:r>
            <a:r>
              <a:rPr lang="en-US" dirty="0">
                <a:solidFill>
                  <a:schemeClr val="tx1"/>
                </a:solidFill>
                <a:latin typeface="Times New Roman" pitchFamily="18" charset="0"/>
                <a:cs typeface="Times New Roman" pitchFamily="18" charset="0"/>
              </a:rPr>
              <a:t>Built-In Data Types</a:t>
            </a:r>
          </a:p>
        </p:txBody>
      </p:sp>
    </p:spTree>
    <p:extLst>
      <p:ext uri="{BB962C8B-B14F-4D97-AF65-F5344CB8AC3E}">
        <p14:creationId xmlns:p14="http://schemas.microsoft.com/office/powerpoint/2010/main" val="1855509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idx="1"/>
          </p:nvPr>
        </p:nvSpPr>
        <p:spPr>
          <a:xfrm>
            <a:off x="1143000" y="1981200"/>
            <a:ext cx="8001000" cy="4876800"/>
          </a:xfrm>
        </p:spPr>
        <p:txBody>
          <a:bodyPr/>
          <a:lstStyle/>
          <a:p>
            <a:pPr eaLnBrk="1" hangingPunct="1">
              <a:lnSpc>
                <a:spcPct val="90000"/>
              </a:lnSpc>
            </a:pPr>
            <a:r>
              <a:rPr lang="en-US" altLang="en-US" sz="2800" b="1" dirty="0" smtClean="0">
                <a:latin typeface="Times New Roman" pitchFamily="18" charset="0"/>
                <a:cs typeface="Times New Roman" pitchFamily="18" charset="0"/>
              </a:rPr>
              <a:t>Each data type has their own memory requirements for storing values.</a:t>
            </a:r>
          </a:p>
          <a:p>
            <a:pPr eaLnBrk="1" hangingPunct="1">
              <a:lnSpc>
                <a:spcPct val="90000"/>
              </a:lnSpc>
            </a:pPr>
            <a:r>
              <a:rPr lang="en-US" altLang="en-US" sz="2800" b="1" dirty="0" smtClean="0">
                <a:latin typeface="Times New Roman" pitchFamily="18" charset="0"/>
                <a:cs typeface="Times New Roman" pitchFamily="18" charset="0"/>
              </a:rPr>
              <a:t>Single uses 4 bytes</a:t>
            </a:r>
          </a:p>
          <a:p>
            <a:pPr eaLnBrk="1" hangingPunct="1">
              <a:lnSpc>
                <a:spcPct val="90000"/>
              </a:lnSpc>
            </a:pPr>
            <a:r>
              <a:rPr lang="en-US" altLang="en-US" sz="2800" b="1" dirty="0" smtClean="0">
                <a:latin typeface="Times New Roman" pitchFamily="18" charset="0"/>
                <a:cs typeface="Times New Roman" pitchFamily="18" charset="0"/>
              </a:rPr>
              <a:t>Double uses 8 bytes</a:t>
            </a:r>
          </a:p>
          <a:p>
            <a:pPr eaLnBrk="1" hangingPunct="1">
              <a:lnSpc>
                <a:spcPct val="90000"/>
              </a:lnSpc>
            </a:pPr>
            <a:r>
              <a:rPr lang="en-US" altLang="en-US" sz="2800" b="1" dirty="0" smtClean="0">
                <a:latin typeface="Times New Roman" pitchFamily="18" charset="0"/>
                <a:cs typeface="Times New Roman" pitchFamily="18" charset="0"/>
              </a:rPr>
              <a:t>Integer uses 2 bytes</a:t>
            </a:r>
          </a:p>
          <a:p>
            <a:pPr eaLnBrk="1" hangingPunct="1">
              <a:lnSpc>
                <a:spcPct val="90000"/>
              </a:lnSpc>
            </a:pPr>
            <a:r>
              <a:rPr lang="en-US" altLang="en-US" sz="2800" b="1" dirty="0" smtClean="0">
                <a:latin typeface="Times New Roman" pitchFamily="18" charset="0"/>
                <a:cs typeface="Times New Roman" pitchFamily="18" charset="0"/>
              </a:rPr>
              <a:t>Long uses 4 bytes</a:t>
            </a:r>
          </a:p>
          <a:p>
            <a:pPr eaLnBrk="1" hangingPunct="1">
              <a:lnSpc>
                <a:spcPct val="90000"/>
              </a:lnSpc>
            </a:pPr>
            <a:r>
              <a:rPr lang="en-US" altLang="en-US" sz="2800" b="1" dirty="0" smtClean="0">
                <a:latin typeface="Times New Roman" pitchFamily="18" charset="0"/>
                <a:cs typeface="Times New Roman" pitchFamily="18" charset="0"/>
              </a:rPr>
              <a:t>Currency uses 8 bytes</a:t>
            </a:r>
          </a:p>
          <a:p>
            <a:pPr eaLnBrk="1" hangingPunct="1">
              <a:lnSpc>
                <a:spcPct val="90000"/>
              </a:lnSpc>
            </a:pPr>
            <a:r>
              <a:rPr lang="en-US" altLang="en-US" sz="2800" b="1" dirty="0" smtClean="0">
                <a:latin typeface="Times New Roman" pitchFamily="18" charset="0"/>
                <a:cs typeface="Times New Roman" pitchFamily="18" charset="0"/>
              </a:rPr>
              <a:t>Boolean uses 2 bytes</a:t>
            </a:r>
          </a:p>
          <a:p>
            <a:pPr eaLnBrk="1" hangingPunct="1">
              <a:lnSpc>
                <a:spcPct val="90000"/>
              </a:lnSpc>
            </a:pPr>
            <a:r>
              <a:rPr lang="en-US" altLang="en-US" sz="2800" b="1" dirty="0" smtClean="0">
                <a:latin typeface="Times New Roman" pitchFamily="18" charset="0"/>
                <a:cs typeface="Times New Roman" pitchFamily="18" charset="0"/>
              </a:rPr>
              <a:t>String uses 1 byte for each character in the string </a:t>
            </a:r>
          </a:p>
        </p:txBody>
      </p:sp>
      <p:sp>
        <p:nvSpPr>
          <p:cNvPr id="16386" name="Rectangle 2"/>
          <p:cNvSpPr>
            <a:spLocks noGrp="1" noChangeArrowheads="1"/>
          </p:cNvSpPr>
          <p:nvPr>
            <p:ph type="title"/>
          </p:nvPr>
        </p:nvSpPr>
        <p:spPr>
          <a:xfrm>
            <a:off x="1357745" y="990600"/>
            <a:ext cx="77724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Data Type Memory</a:t>
            </a:r>
          </a:p>
        </p:txBody>
      </p:sp>
    </p:spTree>
    <p:extLst>
      <p:ext uri="{BB962C8B-B14F-4D97-AF65-F5344CB8AC3E}">
        <p14:creationId xmlns:p14="http://schemas.microsoft.com/office/powerpoint/2010/main" val="1100428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1194955" y="3113809"/>
            <a:ext cx="7924800" cy="3733800"/>
          </a:xfrm>
        </p:spPr>
        <p:txBody>
          <a:bodyPr>
            <a:normAutofit fontScale="92500" lnSpcReduction="10000"/>
          </a:bodyPr>
          <a:lstStyle/>
          <a:p>
            <a:pPr eaLnBrk="1" hangingPunct="1">
              <a:lnSpc>
                <a:spcPct val="90000"/>
              </a:lnSpc>
            </a:pPr>
            <a:r>
              <a:rPr lang="en-US" altLang="en-US" sz="2800" b="1" dirty="0" smtClean="0">
                <a:latin typeface="Times New Roman" pitchFamily="18" charset="0"/>
                <a:cs typeface="Times New Roman" pitchFamily="18" charset="0"/>
              </a:rPr>
              <a:t>Identifiers should be descriptive and begin with an appropriate prefix.</a:t>
            </a:r>
          </a:p>
          <a:p>
            <a:pPr eaLnBrk="1" hangingPunct="1">
              <a:lnSpc>
                <a:spcPct val="90000"/>
              </a:lnSpc>
            </a:pPr>
            <a:r>
              <a:rPr lang="en-US" altLang="en-US" sz="2800" b="1" dirty="0" err="1" smtClean="0">
                <a:latin typeface="Times New Roman" pitchFamily="18" charset="0"/>
                <a:cs typeface="Times New Roman" pitchFamily="18" charset="0"/>
              </a:rPr>
              <a:t>sgl</a:t>
            </a:r>
            <a:r>
              <a:rPr lang="en-US" altLang="en-US" sz="2800" b="1" dirty="0" smtClean="0">
                <a:latin typeface="Times New Roman" pitchFamily="18" charset="0"/>
                <a:cs typeface="Times New Roman" pitchFamily="18" charset="0"/>
              </a:rPr>
              <a:t> – Single</a:t>
            </a:r>
          </a:p>
          <a:p>
            <a:pPr eaLnBrk="1" hangingPunct="1">
              <a:lnSpc>
                <a:spcPct val="90000"/>
              </a:lnSpc>
            </a:pPr>
            <a:r>
              <a:rPr lang="en-US" altLang="en-US" sz="2800" b="1" dirty="0" err="1" smtClean="0">
                <a:latin typeface="Times New Roman" pitchFamily="18" charset="0"/>
                <a:cs typeface="Times New Roman" pitchFamily="18" charset="0"/>
              </a:rPr>
              <a:t>dbl</a:t>
            </a:r>
            <a:r>
              <a:rPr lang="en-US" altLang="en-US" sz="2800" b="1" dirty="0" smtClean="0">
                <a:latin typeface="Times New Roman" pitchFamily="18" charset="0"/>
                <a:cs typeface="Times New Roman" pitchFamily="18" charset="0"/>
              </a:rPr>
              <a:t> – Double</a:t>
            </a:r>
          </a:p>
          <a:p>
            <a:pPr eaLnBrk="1" hangingPunct="1">
              <a:lnSpc>
                <a:spcPct val="90000"/>
              </a:lnSpc>
            </a:pPr>
            <a:r>
              <a:rPr lang="en-US" altLang="en-US" sz="2800" b="1" dirty="0" err="1" smtClean="0">
                <a:latin typeface="Times New Roman" pitchFamily="18" charset="0"/>
                <a:cs typeface="Times New Roman" pitchFamily="18" charset="0"/>
              </a:rPr>
              <a:t>int</a:t>
            </a:r>
            <a:r>
              <a:rPr lang="en-US" altLang="en-US" sz="2800" b="1" dirty="0" smtClean="0">
                <a:latin typeface="Times New Roman" pitchFamily="18" charset="0"/>
                <a:cs typeface="Times New Roman" pitchFamily="18" charset="0"/>
              </a:rPr>
              <a:t> – Integer</a:t>
            </a:r>
          </a:p>
          <a:p>
            <a:pPr eaLnBrk="1" hangingPunct="1">
              <a:lnSpc>
                <a:spcPct val="90000"/>
              </a:lnSpc>
            </a:pPr>
            <a:r>
              <a:rPr lang="en-US" altLang="en-US" sz="2800" b="1" dirty="0" err="1" smtClean="0">
                <a:latin typeface="Times New Roman" pitchFamily="18" charset="0"/>
                <a:cs typeface="Times New Roman" pitchFamily="18" charset="0"/>
              </a:rPr>
              <a:t>lng</a:t>
            </a:r>
            <a:r>
              <a:rPr lang="en-US" altLang="en-US" sz="2800" b="1" dirty="0" smtClean="0">
                <a:latin typeface="Times New Roman" pitchFamily="18" charset="0"/>
                <a:cs typeface="Times New Roman" pitchFamily="18" charset="0"/>
              </a:rPr>
              <a:t> – Long</a:t>
            </a:r>
          </a:p>
          <a:p>
            <a:pPr eaLnBrk="1" hangingPunct="1">
              <a:lnSpc>
                <a:spcPct val="90000"/>
              </a:lnSpc>
            </a:pPr>
            <a:r>
              <a:rPr lang="en-US" altLang="en-US" sz="2800" b="1" dirty="0" smtClean="0">
                <a:latin typeface="Times New Roman" pitchFamily="18" charset="0"/>
                <a:cs typeface="Times New Roman" pitchFamily="18" charset="0"/>
              </a:rPr>
              <a:t>cur –Currency</a:t>
            </a:r>
          </a:p>
          <a:p>
            <a:pPr eaLnBrk="1" hangingPunct="1">
              <a:lnSpc>
                <a:spcPct val="90000"/>
              </a:lnSpc>
            </a:pPr>
            <a:r>
              <a:rPr lang="en-US" altLang="en-US" sz="2800" b="1" dirty="0" err="1" smtClean="0">
                <a:latin typeface="Times New Roman" pitchFamily="18" charset="0"/>
                <a:cs typeface="Times New Roman" pitchFamily="18" charset="0"/>
              </a:rPr>
              <a:t>str</a:t>
            </a:r>
            <a:r>
              <a:rPr lang="en-US" altLang="en-US" sz="2800" b="1" dirty="0" smtClean="0">
                <a:latin typeface="Times New Roman" pitchFamily="18" charset="0"/>
                <a:cs typeface="Times New Roman" pitchFamily="18" charset="0"/>
              </a:rPr>
              <a:t> – String</a:t>
            </a:r>
          </a:p>
          <a:p>
            <a:pPr eaLnBrk="1" hangingPunct="1">
              <a:lnSpc>
                <a:spcPct val="90000"/>
              </a:lnSpc>
            </a:pPr>
            <a:r>
              <a:rPr lang="en-US" altLang="en-US" sz="2800" b="1" dirty="0" err="1" smtClean="0">
                <a:latin typeface="Times New Roman" pitchFamily="18" charset="0"/>
                <a:cs typeface="Times New Roman" pitchFamily="18" charset="0"/>
              </a:rPr>
              <a:t>bln</a:t>
            </a:r>
            <a:r>
              <a:rPr lang="en-US" altLang="en-US" sz="2800" b="1" dirty="0" smtClean="0">
                <a:latin typeface="Times New Roman" pitchFamily="18" charset="0"/>
                <a:cs typeface="Times New Roman" pitchFamily="18" charset="0"/>
              </a:rPr>
              <a:t> – Boolean</a:t>
            </a:r>
          </a:p>
        </p:txBody>
      </p:sp>
      <p:sp>
        <p:nvSpPr>
          <p:cNvPr id="15362" name="Rectangle 2"/>
          <p:cNvSpPr>
            <a:spLocks noGrp="1" noChangeArrowheads="1"/>
          </p:cNvSpPr>
          <p:nvPr>
            <p:ph type="title"/>
          </p:nvPr>
        </p:nvSpPr>
        <p:spPr>
          <a:xfrm>
            <a:off x="1219200" y="1295400"/>
            <a:ext cx="8001000" cy="9906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Naming Conventions </a:t>
            </a:r>
          </a:p>
        </p:txBody>
      </p:sp>
    </p:spTree>
    <p:extLst>
      <p:ext uri="{BB962C8B-B14F-4D97-AF65-F5344CB8AC3E}">
        <p14:creationId xmlns:p14="http://schemas.microsoft.com/office/powerpoint/2010/main" val="362857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Times New Roman" panose="02020603050405020304" pitchFamily="18" charset="0"/>
                <a:cs typeface="Times New Roman" panose="02020603050405020304" pitchFamily="18" charset="0"/>
              </a:rPr>
              <a:t>Data Types</a:t>
            </a:r>
            <a:endParaRPr lang="en-US" sz="54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43000" y="2209799"/>
            <a:ext cx="8001000" cy="4620491"/>
          </a:xfrm>
        </p:spPr>
        <p:txBody>
          <a:bodyPr>
            <a:normAutofit fontScale="925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We deal with many kinds of data in our daily life. </a:t>
            </a:r>
            <a:endParaRPr lang="en-US" dirty="0" smtClean="0">
              <a:solidFill>
                <a:schemeClr val="tx1"/>
              </a:solidFill>
              <a:latin typeface="Times New Roman" panose="02020603050405020304" pitchFamily="18" charset="0"/>
              <a:cs typeface="Times New Roman" panose="02020603050405020304" pitchFamily="18" charset="0"/>
            </a:endParaRP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we need to handle data like names, phone number, addresses, money, date, stock quotes, statistics and more every day. </a:t>
            </a:r>
            <a:endParaRPr lang="en-US" dirty="0" smtClean="0">
              <a:solidFill>
                <a:schemeClr val="tx1"/>
              </a:solidFill>
              <a:latin typeface="Times New Roman" panose="02020603050405020304" pitchFamily="18" charset="0"/>
              <a:cs typeface="Times New Roman" panose="02020603050405020304" pitchFamily="18" charset="0"/>
            </a:endParaRP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In Visual Basic, </a:t>
            </a:r>
            <a:r>
              <a:rPr lang="en-US" dirty="0">
                <a:solidFill>
                  <a:schemeClr val="tx1"/>
                </a:solidFill>
                <a:latin typeface="Times New Roman" panose="02020603050405020304" pitchFamily="18" charset="0"/>
                <a:cs typeface="Times New Roman" panose="02020603050405020304" pitchFamily="18" charset="0"/>
              </a:rPr>
              <a:t>data can be stored as variables, constants or arrays. </a:t>
            </a:r>
            <a:endParaRPr lang="en-US"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09471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idx="1"/>
          </p:nvPr>
        </p:nvSpPr>
        <p:spPr>
          <a:xfrm>
            <a:off x="1132609" y="2819400"/>
            <a:ext cx="8001000" cy="2895600"/>
          </a:xfrm>
        </p:spPr>
        <p:txBody>
          <a:bodyPr>
            <a:normAutofit fontScale="92500" lnSpcReduction="20000"/>
          </a:bodyPr>
          <a:lstStyle/>
          <a:p>
            <a:pPr eaLnBrk="1" hangingPunct="1"/>
            <a:r>
              <a:rPr lang="en-US" altLang="en-US" b="1" dirty="0" smtClean="0">
                <a:latin typeface="Times New Roman" pitchFamily="18" charset="0"/>
                <a:cs typeface="Times New Roman" pitchFamily="18" charset="0"/>
              </a:rPr>
              <a:t>Represents positive and negative </a:t>
            </a:r>
            <a:r>
              <a:rPr lang="en-US" altLang="en-US" b="1" i="1" u="sng" dirty="0" smtClean="0">
                <a:latin typeface="Times New Roman" pitchFamily="18" charset="0"/>
                <a:cs typeface="Times New Roman" pitchFamily="18" charset="0"/>
              </a:rPr>
              <a:t>real</a:t>
            </a:r>
            <a:r>
              <a:rPr lang="en-US" altLang="en-US" b="1" dirty="0" smtClean="0">
                <a:latin typeface="Times New Roman" pitchFamily="18" charset="0"/>
                <a:cs typeface="Times New Roman" pitchFamily="18" charset="0"/>
              </a:rPr>
              <a:t> numbers (floating point) decimals</a:t>
            </a:r>
          </a:p>
          <a:p>
            <a:pPr marL="0" indent="0" eaLnBrk="1" hangingPunct="1">
              <a:buNone/>
            </a:pP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Single – can store numbers up to 3.4e</a:t>
            </a:r>
            <a:r>
              <a:rPr lang="en-US" altLang="en-US" b="1" baseline="30000" dirty="0" smtClean="0">
                <a:latin typeface="Times New Roman" pitchFamily="18" charset="0"/>
                <a:cs typeface="Times New Roman" pitchFamily="18" charset="0"/>
              </a:rPr>
              <a:t>38</a:t>
            </a:r>
          </a:p>
          <a:p>
            <a:pPr marL="0" indent="0" eaLnBrk="1" hangingPunct="1">
              <a:buNone/>
            </a:pP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Double - can store numbers up to 1.8e</a:t>
            </a:r>
            <a:r>
              <a:rPr lang="en-US" altLang="en-US" b="1" baseline="30000" dirty="0" smtClean="0">
                <a:latin typeface="Times New Roman" pitchFamily="18" charset="0"/>
                <a:cs typeface="Times New Roman" pitchFamily="18" charset="0"/>
              </a:rPr>
              <a:t>308</a:t>
            </a:r>
          </a:p>
        </p:txBody>
      </p:sp>
      <p:sp>
        <p:nvSpPr>
          <p:cNvPr id="5122" name="Rectangle 2"/>
          <p:cNvSpPr>
            <a:spLocks noGrp="1" noChangeArrowheads="1"/>
          </p:cNvSpPr>
          <p:nvPr>
            <p:ph type="title"/>
          </p:nvPr>
        </p:nvSpPr>
        <p:spPr>
          <a:xfrm>
            <a:off x="914400" y="1066800"/>
            <a:ext cx="82296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Single &amp; Double</a:t>
            </a:r>
          </a:p>
        </p:txBody>
      </p:sp>
    </p:spTree>
    <p:extLst>
      <p:ext uri="{BB962C8B-B14F-4D97-AF65-F5344CB8AC3E}">
        <p14:creationId xmlns:p14="http://schemas.microsoft.com/office/powerpoint/2010/main" val="3906728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1066800" y="2590800"/>
            <a:ext cx="8077200" cy="4239491"/>
          </a:xfrm>
        </p:spPr>
        <p:txBody>
          <a:bodyPr>
            <a:normAutofit fontScale="92500" lnSpcReduction="20000"/>
          </a:bodyPr>
          <a:lstStyle/>
          <a:p>
            <a:pPr eaLnBrk="1" hangingPunct="1">
              <a:lnSpc>
                <a:spcPct val="90000"/>
              </a:lnSpc>
            </a:pPr>
            <a:r>
              <a:rPr lang="en-US" altLang="en-US" b="1" dirty="0" smtClean="0">
                <a:latin typeface="Times New Roman" pitchFamily="18" charset="0"/>
                <a:cs typeface="Times New Roman" pitchFamily="18" charset="0"/>
              </a:rPr>
              <a:t>Represents positive and negative integers.</a:t>
            </a:r>
          </a:p>
          <a:p>
            <a:pPr marL="0" indent="0" eaLnBrk="1" hangingPunct="1">
              <a:lnSpc>
                <a:spcPct val="90000"/>
              </a:lnSpc>
              <a:buNone/>
            </a:pPr>
            <a:endParaRPr lang="en-US" altLang="en-US" b="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Integer can go up to 32,767 (a number)</a:t>
            </a:r>
          </a:p>
          <a:p>
            <a:pPr marL="0" indent="0" eaLnBrk="1" hangingPunct="1">
              <a:lnSpc>
                <a:spcPct val="90000"/>
              </a:lnSpc>
              <a:buNone/>
            </a:pPr>
            <a:endParaRPr lang="en-US" altLang="en-US" b="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Long is used for numbers greater than 32,767.</a:t>
            </a:r>
          </a:p>
          <a:p>
            <a:pPr marL="0" indent="0" eaLnBrk="1" hangingPunct="1">
              <a:lnSpc>
                <a:spcPct val="90000"/>
              </a:lnSpc>
              <a:buNone/>
            </a:pPr>
            <a:endParaRPr lang="en-US" altLang="en-US" b="1" dirty="0" smtClean="0">
              <a:latin typeface="Times New Roman" pitchFamily="18" charset="0"/>
              <a:cs typeface="Times New Roman" pitchFamily="18" charset="0"/>
            </a:endParaRPr>
          </a:p>
          <a:p>
            <a:pPr eaLnBrk="1" hangingPunct="1">
              <a:lnSpc>
                <a:spcPct val="90000"/>
              </a:lnSpc>
            </a:pPr>
            <a:r>
              <a:rPr lang="en-US" altLang="en-US" b="1" dirty="0" smtClean="0">
                <a:latin typeface="Times New Roman" pitchFamily="18" charset="0"/>
                <a:cs typeface="Times New Roman" pitchFamily="18" charset="0"/>
              </a:rPr>
              <a:t>Trying to store a decimal in an integer location will round up the decimal if it is greater than 5.</a:t>
            </a:r>
          </a:p>
          <a:p>
            <a:pPr lvl="1" eaLnBrk="1" hangingPunct="1">
              <a:lnSpc>
                <a:spcPct val="90000"/>
              </a:lnSpc>
            </a:pPr>
            <a:r>
              <a:rPr lang="en-US" altLang="en-US" b="1" dirty="0" smtClean="0">
                <a:latin typeface="Times New Roman" pitchFamily="18" charset="0"/>
                <a:cs typeface="Times New Roman" pitchFamily="18" charset="0"/>
              </a:rPr>
              <a:t>4.7 = 5.0</a:t>
            </a:r>
          </a:p>
        </p:txBody>
      </p:sp>
      <p:sp>
        <p:nvSpPr>
          <p:cNvPr id="7170" name="Rectangle 2"/>
          <p:cNvSpPr>
            <a:spLocks noGrp="1" noChangeArrowheads="1"/>
          </p:cNvSpPr>
          <p:nvPr>
            <p:ph type="title"/>
          </p:nvPr>
        </p:nvSpPr>
        <p:spPr>
          <a:xfrm>
            <a:off x="914400" y="1143000"/>
            <a:ext cx="82296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Integer and Long</a:t>
            </a:r>
          </a:p>
        </p:txBody>
      </p:sp>
    </p:spTree>
    <p:extLst>
      <p:ext uri="{BB962C8B-B14F-4D97-AF65-F5344CB8AC3E}">
        <p14:creationId xmlns:p14="http://schemas.microsoft.com/office/powerpoint/2010/main" val="415102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1219200" y="2743200"/>
            <a:ext cx="8077200" cy="2252663"/>
          </a:xfrm>
        </p:spPr>
        <p:txBody>
          <a:bodyPr/>
          <a:lstStyle/>
          <a:p>
            <a:pPr eaLnBrk="1" hangingPunct="1"/>
            <a:r>
              <a:rPr lang="en-US" altLang="en-US" b="1" dirty="0" smtClean="0">
                <a:latin typeface="Times New Roman" pitchFamily="18" charset="0"/>
                <a:cs typeface="Times New Roman" pitchFamily="18" charset="0"/>
              </a:rPr>
              <a:t>Represents True or False</a:t>
            </a:r>
          </a:p>
          <a:p>
            <a:pPr eaLnBrk="1" hangingPunct="1"/>
            <a:r>
              <a:rPr lang="en-US" altLang="en-US" b="1" dirty="0" smtClean="0">
                <a:latin typeface="Times New Roman" pitchFamily="18" charset="0"/>
                <a:cs typeface="Times New Roman" pitchFamily="18" charset="0"/>
              </a:rPr>
              <a:t>Yes/No or on/off or open/closed</a:t>
            </a:r>
          </a:p>
        </p:txBody>
      </p:sp>
      <p:sp>
        <p:nvSpPr>
          <p:cNvPr id="13314" name="Rectangle 2"/>
          <p:cNvSpPr>
            <a:spLocks noGrp="1" noChangeArrowheads="1"/>
          </p:cNvSpPr>
          <p:nvPr>
            <p:ph type="title"/>
          </p:nvPr>
        </p:nvSpPr>
        <p:spPr>
          <a:xfrm>
            <a:off x="914400" y="1143000"/>
            <a:ext cx="82296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Boolean</a:t>
            </a:r>
          </a:p>
        </p:txBody>
      </p:sp>
    </p:spTree>
    <p:extLst>
      <p:ext uri="{BB962C8B-B14F-4D97-AF65-F5344CB8AC3E}">
        <p14:creationId xmlns:p14="http://schemas.microsoft.com/office/powerpoint/2010/main" val="28145987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a:xfrm>
            <a:off x="1219200" y="3200400"/>
            <a:ext cx="7924800" cy="3643745"/>
          </a:xfrm>
        </p:spPr>
        <p:txBody>
          <a:bodyPr>
            <a:normAutofit/>
          </a:bodyPr>
          <a:lstStyle/>
          <a:p>
            <a:pPr eaLnBrk="1" hangingPunct="1"/>
            <a:r>
              <a:rPr lang="en-US" altLang="en-US" b="1" dirty="0" smtClean="0">
                <a:latin typeface="Times New Roman" pitchFamily="18" charset="0"/>
                <a:cs typeface="Times New Roman" pitchFamily="18" charset="0"/>
              </a:rPr>
              <a:t>Represents real numbers that are money values.</a:t>
            </a:r>
          </a:p>
          <a:p>
            <a:pPr marL="0" indent="0" eaLnBrk="1" hangingPunct="1">
              <a:buNone/>
            </a:pP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Currency can store values with up to four digits to the right of the decimal place and 15 digits to the left of the decimal place.</a:t>
            </a:r>
          </a:p>
        </p:txBody>
      </p:sp>
      <p:sp>
        <p:nvSpPr>
          <p:cNvPr id="9218" name="Rectangle 2"/>
          <p:cNvSpPr>
            <a:spLocks noGrp="1" noChangeArrowheads="1"/>
          </p:cNvSpPr>
          <p:nvPr>
            <p:ph type="title"/>
          </p:nvPr>
        </p:nvSpPr>
        <p:spPr>
          <a:xfrm>
            <a:off x="904009" y="1143000"/>
            <a:ext cx="82296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Currency</a:t>
            </a:r>
          </a:p>
        </p:txBody>
      </p:sp>
    </p:spTree>
    <p:extLst>
      <p:ext uri="{BB962C8B-B14F-4D97-AF65-F5344CB8AC3E}">
        <p14:creationId xmlns:p14="http://schemas.microsoft.com/office/powerpoint/2010/main" val="936915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a:xfrm>
            <a:off x="1104900" y="2743200"/>
            <a:ext cx="8001000" cy="3657600"/>
          </a:xfrm>
        </p:spPr>
        <p:txBody>
          <a:bodyPr>
            <a:normAutofit fontScale="92500" lnSpcReduction="10000"/>
          </a:bodyPr>
          <a:lstStyle/>
          <a:p>
            <a:pPr eaLnBrk="1" hangingPunct="1"/>
            <a:r>
              <a:rPr lang="en-US" altLang="en-US" b="1" dirty="0" smtClean="0">
                <a:latin typeface="Times New Roman" pitchFamily="18" charset="0"/>
                <a:cs typeface="Times New Roman" pitchFamily="18" charset="0"/>
              </a:rPr>
              <a:t>Represents a set of characters called string. Can include just about everything, numbers, letters, symbols, spaces </a:t>
            </a:r>
            <a:r>
              <a:rPr lang="en-US" altLang="en-US" b="1" dirty="0" err="1" smtClean="0">
                <a:latin typeface="Times New Roman" pitchFamily="18" charset="0"/>
                <a:cs typeface="Times New Roman" pitchFamily="18" charset="0"/>
              </a:rPr>
              <a:t>etc</a:t>
            </a:r>
            <a:r>
              <a:rPr lang="en-US" altLang="en-US" b="1" dirty="0" smtClean="0">
                <a:latin typeface="Times New Roman" pitchFamily="18" charset="0"/>
                <a:cs typeface="Times New Roman" pitchFamily="18" charset="0"/>
              </a:rPr>
              <a:t>…, just along as it is in double quotes.</a:t>
            </a:r>
          </a:p>
          <a:p>
            <a:pPr eaLnBrk="1" hangingPunct="1"/>
            <a:endParaRPr lang="en-US" altLang="en-US" b="1" dirty="0">
              <a:latin typeface="Times New Roman" pitchFamily="18" charset="0"/>
              <a:cs typeface="Times New Roman" pitchFamily="18" charset="0"/>
            </a:endParaRPr>
          </a:p>
          <a:p>
            <a:pPr marL="0" indent="0" eaLnBrk="1" hangingPunct="1">
              <a:buNone/>
            </a:pPr>
            <a:endParaRPr lang="en-US" altLang="en-US" b="1" dirty="0" smtClean="0">
              <a:latin typeface="Times New Roman" pitchFamily="18" charset="0"/>
              <a:cs typeface="Times New Roman" pitchFamily="18" charset="0"/>
            </a:endParaRPr>
          </a:p>
          <a:p>
            <a:pPr lvl="1" eaLnBrk="1" hangingPunct="1"/>
            <a:r>
              <a:rPr lang="en-US" altLang="en-US" b="1" dirty="0" smtClean="0">
                <a:latin typeface="Times New Roman" pitchFamily="18" charset="0"/>
                <a:cs typeface="Times New Roman" pitchFamily="18" charset="0"/>
              </a:rPr>
              <a:t> Example:      Dim </a:t>
            </a:r>
            <a:r>
              <a:rPr lang="en-US" altLang="en-US" b="1" dirty="0" err="1" smtClean="0">
                <a:latin typeface="Times New Roman" pitchFamily="18" charset="0"/>
                <a:cs typeface="Times New Roman" pitchFamily="18" charset="0"/>
              </a:rPr>
              <a:t>strLastName</a:t>
            </a:r>
            <a:r>
              <a:rPr lang="en-US" altLang="en-US" b="1" dirty="0" smtClean="0">
                <a:latin typeface="Times New Roman" pitchFamily="18" charset="0"/>
                <a:cs typeface="Times New Roman" pitchFamily="18" charset="0"/>
              </a:rPr>
              <a:t> as String</a:t>
            </a:r>
          </a:p>
          <a:p>
            <a:pPr lvl="1" eaLnBrk="1" hangingPunct="1">
              <a:buFontTx/>
              <a:buNone/>
            </a:pPr>
            <a:r>
              <a:rPr lang="en-US" altLang="en-US" b="1" dirty="0" smtClean="0">
                <a:latin typeface="Times New Roman" pitchFamily="18" charset="0"/>
                <a:cs typeface="Times New Roman" pitchFamily="18" charset="0"/>
              </a:rPr>
              <a:t>				</a:t>
            </a:r>
            <a:r>
              <a:rPr lang="en-US" altLang="en-US" b="1" dirty="0" err="1" smtClean="0">
                <a:latin typeface="Times New Roman" pitchFamily="18" charset="0"/>
                <a:cs typeface="Times New Roman" pitchFamily="18" charset="0"/>
              </a:rPr>
              <a:t>strLastName</a:t>
            </a:r>
            <a:r>
              <a:rPr lang="en-US" altLang="en-US" b="1" dirty="0" smtClean="0">
                <a:latin typeface="Times New Roman" pitchFamily="18" charset="0"/>
                <a:cs typeface="Times New Roman" pitchFamily="18" charset="0"/>
              </a:rPr>
              <a:t> = “</a:t>
            </a:r>
            <a:r>
              <a:rPr lang="en-US" altLang="en-US" b="1" dirty="0" err="1" smtClean="0">
                <a:latin typeface="Times New Roman" pitchFamily="18" charset="0"/>
                <a:cs typeface="Times New Roman" pitchFamily="18" charset="0"/>
              </a:rPr>
              <a:t>Grassman</a:t>
            </a:r>
            <a:r>
              <a:rPr lang="en-US" altLang="en-US" b="1" dirty="0" smtClean="0">
                <a:latin typeface="Times New Roman" pitchFamily="18" charset="0"/>
                <a:cs typeface="Times New Roman" pitchFamily="18" charset="0"/>
              </a:rPr>
              <a:t>”</a:t>
            </a:r>
          </a:p>
        </p:txBody>
      </p:sp>
      <p:sp>
        <p:nvSpPr>
          <p:cNvPr id="11266" name="Rectangle 2"/>
          <p:cNvSpPr>
            <a:spLocks noGrp="1" noChangeArrowheads="1"/>
          </p:cNvSpPr>
          <p:nvPr>
            <p:ph type="title"/>
          </p:nvPr>
        </p:nvSpPr>
        <p:spPr>
          <a:xfrm>
            <a:off x="914400" y="1219200"/>
            <a:ext cx="8229600" cy="11430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String</a:t>
            </a:r>
          </a:p>
        </p:txBody>
      </p:sp>
    </p:spTree>
    <p:extLst>
      <p:ext uri="{BB962C8B-B14F-4D97-AF65-F5344CB8AC3E}">
        <p14:creationId xmlns:p14="http://schemas.microsoft.com/office/powerpoint/2010/main" val="1319954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Variable </a:t>
            </a:r>
            <a:r>
              <a:rPr lang="en-US" sz="4800" b="1" dirty="0" smtClean="0"/>
              <a:t>Names</a:t>
            </a:r>
            <a:endParaRPr lang="en-US" sz="5400" dirty="0">
              <a:latin typeface="Arial Black" panose="020B0A04020102020204" pitchFamily="34" charset="0"/>
            </a:endParaRPr>
          </a:p>
        </p:txBody>
      </p:sp>
      <p:sp>
        <p:nvSpPr>
          <p:cNvPr id="3" name="Subtitle 2"/>
          <p:cNvSpPr>
            <a:spLocks noGrp="1"/>
          </p:cNvSpPr>
          <p:nvPr>
            <p:ph type="subTitle" idx="1"/>
          </p:nvPr>
        </p:nvSpPr>
        <p:spPr>
          <a:xfrm>
            <a:off x="1219199" y="2209799"/>
            <a:ext cx="7910945" cy="4620491"/>
          </a:xfrm>
        </p:spPr>
        <p:txBody>
          <a:bodyPr>
            <a:normAutofit/>
          </a:bodyPr>
          <a:lstStyle/>
          <a:p>
            <a:pPr marL="457200" indent="-457200" algn="l" fontAlgn="base">
              <a:buFont typeface="Arial" panose="020B0604020202020204" pitchFamily="34" charset="0"/>
              <a:buChar char="•"/>
            </a:pPr>
            <a:r>
              <a:rPr lang="en-US" dirty="0">
                <a:solidFill>
                  <a:schemeClr val="tx1"/>
                </a:solidFill>
              </a:rPr>
              <a:t>W</a:t>
            </a:r>
            <a:r>
              <a:rPr lang="en-US" dirty="0" smtClean="0">
                <a:solidFill>
                  <a:schemeClr val="tx1"/>
                </a:solidFill>
              </a:rPr>
              <a:t>e </a:t>
            </a:r>
            <a:r>
              <a:rPr lang="en-US" dirty="0">
                <a:solidFill>
                  <a:schemeClr val="tx1"/>
                </a:solidFill>
              </a:rPr>
              <a:t>have to assign name to every variable. </a:t>
            </a:r>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To </a:t>
            </a:r>
            <a:r>
              <a:rPr lang="en-US" dirty="0">
                <a:solidFill>
                  <a:schemeClr val="tx1"/>
                </a:solidFill>
              </a:rPr>
              <a:t>name a </a:t>
            </a:r>
            <a:r>
              <a:rPr lang="en-US" dirty="0" smtClean="0">
                <a:solidFill>
                  <a:schemeClr val="tx1"/>
                </a:solidFill>
              </a:rPr>
              <a:t>variable, </a:t>
            </a:r>
            <a:r>
              <a:rPr lang="en-US" dirty="0">
                <a:solidFill>
                  <a:schemeClr val="tx1"/>
                </a:solidFill>
              </a:rPr>
              <a:t>you have to follow a set of rules. The following are the rules when naming the </a:t>
            </a:r>
            <a:r>
              <a:rPr lang="en-US" dirty="0" smtClean="0">
                <a:solidFill>
                  <a:schemeClr val="tx1"/>
                </a:solidFill>
              </a:rPr>
              <a:t>variables.</a:t>
            </a:r>
            <a:endParaRPr lang="en-US" dirty="0">
              <a:solidFill>
                <a:schemeClr val="tx1"/>
              </a:solidFill>
            </a:endParaRPr>
          </a:p>
          <a:p>
            <a:pPr marL="914400" lvl="1" indent="-457200" algn="l" fontAlgn="base">
              <a:buFont typeface="Wingdings" panose="05000000000000000000" pitchFamily="2" charset="2"/>
              <a:buChar char="Ø"/>
            </a:pPr>
            <a:r>
              <a:rPr lang="en-US" dirty="0">
                <a:solidFill>
                  <a:schemeClr val="tx1"/>
                </a:solidFill>
              </a:rPr>
              <a:t>It must be less than 255 characters</a:t>
            </a:r>
          </a:p>
          <a:p>
            <a:pPr marL="914400" lvl="1" indent="-457200" algn="l" fontAlgn="base">
              <a:buFont typeface="Wingdings" panose="05000000000000000000" pitchFamily="2" charset="2"/>
              <a:buChar char="Ø"/>
            </a:pPr>
            <a:r>
              <a:rPr lang="en-US" dirty="0">
                <a:solidFill>
                  <a:schemeClr val="tx1"/>
                </a:solidFill>
              </a:rPr>
              <a:t>No spacing is allowed</a:t>
            </a:r>
          </a:p>
          <a:p>
            <a:pPr marL="914400" lvl="1" indent="-457200" algn="l" fontAlgn="base">
              <a:buFont typeface="Wingdings" panose="05000000000000000000" pitchFamily="2" charset="2"/>
              <a:buChar char="Ø"/>
            </a:pPr>
            <a:r>
              <a:rPr lang="en-US" dirty="0">
                <a:solidFill>
                  <a:schemeClr val="tx1"/>
                </a:solidFill>
              </a:rPr>
              <a:t>It should not begin with a number</a:t>
            </a:r>
          </a:p>
          <a:p>
            <a:pPr marL="914400" lvl="1" indent="-457200" algn="l" fontAlgn="base">
              <a:buFont typeface="Wingdings" panose="05000000000000000000" pitchFamily="2" charset="2"/>
              <a:buChar char="Ø"/>
            </a:pPr>
            <a:r>
              <a:rPr lang="en-US" dirty="0">
                <a:solidFill>
                  <a:schemeClr val="tx1"/>
                </a:solidFill>
              </a:rPr>
              <a:t>Period is not allowed.</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6413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4" y="13855"/>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Examples</a:t>
            </a:r>
            <a:endParaRPr lang="en-US" sz="5400" dirty="0">
              <a:latin typeface="Arial Black" panose="020B0A04020102020204" pitchFamily="34" charset="0"/>
            </a:endParaRPr>
          </a:p>
        </p:txBody>
      </p:sp>
      <p:sp>
        <p:nvSpPr>
          <p:cNvPr id="3" name="Subtitle 2"/>
          <p:cNvSpPr>
            <a:spLocks noGrp="1"/>
          </p:cNvSpPr>
          <p:nvPr>
            <p:ph type="subTitle" idx="1"/>
          </p:nvPr>
        </p:nvSpPr>
        <p:spPr>
          <a:xfrm>
            <a:off x="2057400" y="4648200"/>
            <a:ext cx="6400800" cy="1752600"/>
          </a:xfrm>
        </p:spPr>
        <p:txBody>
          <a:bodyPr/>
          <a:lstStyle/>
          <a:p>
            <a:endParaRPr lang="en-US"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992898611"/>
              </p:ext>
            </p:extLst>
          </p:nvPr>
        </p:nvGraphicFramePr>
        <p:xfrm>
          <a:off x="1219201" y="2583873"/>
          <a:ext cx="7883236" cy="4267200"/>
        </p:xfrm>
        <a:graphic>
          <a:graphicData uri="http://schemas.openxmlformats.org/drawingml/2006/table">
            <a:tbl>
              <a:tblPr firstRow="1" firstCol="1" bandRow="1">
                <a:tableStyleId>{5C22544A-7EE6-4342-B048-85BDC9FD1C3A}</a:tableStyleId>
              </a:tblPr>
              <a:tblGrid>
                <a:gridCol w="2250711"/>
                <a:gridCol w="5632525"/>
              </a:tblGrid>
              <a:tr h="821355">
                <a:tc>
                  <a:txBody>
                    <a:bodyPr/>
                    <a:lstStyle/>
                    <a:p>
                      <a:pPr marL="0" marR="0">
                        <a:lnSpc>
                          <a:spcPct val="200000"/>
                        </a:lnSpc>
                        <a:spcBef>
                          <a:spcPts val="0"/>
                        </a:spcBef>
                        <a:spcAft>
                          <a:spcPts val="0"/>
                        </a:spcAft>
                      </a:pPr>
                      <a:r>
                        <a:rPr lang="en-US" sz="1400" b="1" cap="all" dirty="0">
                          <a:effectLst/>
                          <a:latin typeface="Times New Roman" panose="02020603050405020304" pitchFamily="18" charset="0"/>
                          <a:cs typeface="Times New Roman" panose="02020603050405020304" pitchFamily="18" charset="0"/>
                        </a:rPr>
                        <a:t>VALID NAMES</a:t>
                      </a:r>
                      <a:endParaRPr lang="en-US" sz="1400" b="1" dirty="0">
                        <a:effectLst/>
                        <a:latin typeface="Times New Roman" panose="02020603050405020304" pitchFamily="18" charset="0"/>
                        <a:ea typeface="Calibri"/>
                        <a:cs typeface="Times New Roman" panose="02020603050405020304" pitchFamily="18" charset="0"/>
                      </a:endParaRPr>
                    </a:p>
                  </a:txBody>
                  <a:tcPr marL="0" marR="0" marT="0" marB="0" anchor="b"/>
                </a:tc>
                <a:tc>
                  <a:txBody>
                    <a:bodyPr/>
                    <a:lstStyle/>
                    <a:p>
                      <a:pPr marL="0" marR="0">
                        <a:lnSpc>
                          <a:spcPct val="200000"/>
                        </a:lnSpc>
                        <a:spcBef>
                          <a:spcPts val="0"/>
                        </a:spcBef>
                        <a:spcAft>
                          <a:spcPts val="0"/>
                        </a:spcAft>
                      </a:pPr>
                      <a:r>
                        <a:rPr lang="en-US" sz="1400" b="1" cap="all">
                          <a:effectLst/>
                          <a:latin typeface="Times New Roman" panose="02020603050405020304" pitchFamily="18" charset="0"/>
                          <a:cs typeface="Times New Roman" panose="02020603050405020304" pitchFamily="18" charset="0"/>
                        </a:rPr>
                        <a:t>INVALID NAME</a:t>
                      </a:r>
                      <a:endParaRPr lang="en-US" sz="1400" b="1">
                        <a:effectLst/>
                        <a:latin typeface="Times New Roman" panose="02020603050405020304" pitchFamily="18" charset="0"/>
                        <a:ea typeface="Calibri"/>
                        <a:cs typeface="Times New Roman" panose="02020603050405020304" pitchFamily="18" charset="0"/>
                      </a:endParaRPr>
                    </a:p>
                  </a:txBody>
                  <a:tcPr marL="0" marR="0" marT="0" marB="0" anchor="b"/>
                </a:tc>
              </a:tr>
              <a:tr h="1078029">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My_Mobilephone</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My.Mobilephone</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1078029">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Apple123</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200000"/>
                        </a:lnSpc>
                        <a:spcBef>
                          <a:spcPts val="0"/>
                        </a:spcBef>
                        <a:spcAft>
                          <a:spcPts val="0"/>
                        </a:spcAft>
                      </a:pPr>
                      <a:r>
                        <a:rPr lang="en-US" sz="1400" b="1">
                          <a:effectLst/>
                          <a:latin typeface="Times New Roman" panose="02020603050405020304" pitchFamily="18" charset="0"/>
                          <a:cs typeface="Times New Roman" panose="02020603050405020304" pitchFamily="18" charset="0"/>
                        </a:rPr>
                        <a:t>123Apple</a:t>
                      </a:r>
                      <a:endParaRPr lang="en-US" sz="14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1289787">
                <a:tc>
                  <a:txBody>
                    <a:bodyPr/>
                    <a:lstStyle/>
                    <a:p>
                      <a:pPr marL="0" marR="0">
                        <a:lnSpc>
                          <a:spcPct val="200000"/>
                        </a:lnSpc>
                        <a:spcBef>
                          <a:spcPts val="0"/>
                        </a:spcBef>
                        <a:spcAft>
                          <a:spcPts val="0"/>
                        </a:spcAft>
                      </a:pPr>
                      <a:r>
                        <a:rPr lang="en-US" sz="1400" b="1" dirty="0" err="1">
                          <a:effectLst/>
                          <a:latin typeface="Times New Roman" panose="02020603050405020304" pitchFamily="18" charset="0"/>
                          <a:cs typeface="Times New Roman" panose="02020603050405020304" pitchFamily="18" charset="0"/>
                        </a:rPr>
                        <a:t>Long_Name_Can_beUSE</a:t>
                      </a:r>
                      <a:endParaRPr lang="en-US" sz="14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200000"/>
                        </a:lnSpc>
                        <a:spcBef>
                          <a:spcPts val="0"/>
                        </a:spcBef>
                        <a:spcAft>
                          <a:spcPts val="0"/>
                        </a:spcAft>
                      </a:pPr>
                      <a:r>
                        <a:rPr lang="en-US" sz="1400" b="1" dirty="0" err="1">
                          <a:effectLst/>
                          <a:latin typeface="Times New Roman" panose="02020603050405020304" pitchFamily="18" charset="0"/>
                          <a:cs typeface="Times New Roman" panose="02020603050405020304" pitchFamily="18" charset="0"/>
                        </a:rPr>
                        <a:t>LongName&amp;Canbe&amp;Use</a:t>
                      </a:r>
                      <a:r>
                        <a:rPr lang="en-US" sz="1400" b="1" dirty="0">
                          <a:effectLst/>
                          <a:latin typeface="Times New Roman" panose="02020603050405020304" pitchFamily="18" charset="0"/>
                          <a:cs typeface="Times New Roman" panose="02020603050405020304" pitchFamily="18" charset="0"/>
                        </a:rPr>
                        <a:t>                  *&amp; is not acceptable</a:t>
                      </a:r>
                      <a:endParaRPr lang="en-US" sz="14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r>
            </a:tbl>
          </a:graphicData>
        </a:graphic>
      </p:graphicFrame>
    </p:spTree>
    <p:extLst>
      <p:ext uri="{BB962C8B-B14F-4D97-AF65-F5344CB8AC3E}">
        <p14:creationId xmlns:p14="http://schemas.microsoft.com/office/powerpoint/2010/main" val="561290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Example</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2362199"/>
            <a:ext cx="7987145" cy="4468091"/>
          </a:xfrm>
        </p:spPr>
        <p:txBody>
          <a:bodyPr>
            <a:normAutofit fontScale="70000" lnSpcReduction="20000"/>
          </a:bodyPr>
          <a:lstStyle/>
          <a:p>
            <a:pPr algn="l" fontAlgn="base"/>
            <a:r>
              <a:rPr lang="en-US" b="1" dirty="0">
                <a:solidFill>
                  <a:schemeClr val="tx1"/>
                </a:solidFill>
                <a:latin typeface="Times New Roman" panose="02020603050405020304" pitchFamily="18" charset="0"/>
                <a:cs typeface="Times New Roman" panose="02020603050405020304" pitchFamily="18" charset="0"/>
              </a:rPr>
              <a:t>Private Sub Form1_Load(</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MyBase.Load</a:t>
            </a:r>
            <a:r>
              <a:rPr lang="en-US" b="1" dirty="0">
                <a:solidFill>
                  <a:schemeClr val="tx1"/>
                </a:solidFill>
                <a:latin typeface="Times New Roman" panose="02020603050405020304" pitchFamily="18" charset="0"/>
                <a:cs typeface="Times New Roman" panose="02020603050405020304" pitchFamily="18" charset="0"/>
              </a:rPr>
              <a:t> </a:t>
            </a:r>
          </a:p>
          <a:p>
            <a:pPr algn="l" fontAlgn="base"/>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strPassword</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strYourName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intFirstnum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intSecondnum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intTotal</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dtedoDate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a:t>
            </a:r>
            <a:r>
              <a:rPr lang="en-US" b="1" dirty="0" smtClean="0">
                <a:solidFill>
                  <a:schemeClr val="tx1"/>
                </a:solidFill>
                <a:latin typeface="Times New Roman" panose="02020603050405020304" pitchFamily="18" charset="0"/>
                <a:cs typeface="Times New Roman" panose="02020603050405020304" pitchFamily="18" charset="0"/>
              </a:rPr>
              <a:t>Date</a:t>
            </a:r>
          </a:p>
          <a:p>
            <a:pPr algn="l" fontAlgn="base"/>
            <a:r>
              <a:rPr lang="en-US" b="1" dirty="0" smtClean="0">
                <a:solidFill>
                  <a:schemeClr val="tx1"/>
                </a:solidFill>
                <a:latin typeface="Times New Roman" panose="02020603050405020304" pitchFamily="18" charset="0"/>
                <a:cs typeface="Times New Roman" panose="02020603050405020304" pitchFamily="18" charset="0"/>
              </a:rPr>
              <a:t>End </a:t>
            </a:r>
            <a:r>
              <a:rPr lang="en-US" b="1" dirty="0">
                <a:solidFill>
                  <a:schemeClr val="tx1"/>
                </a:solidFill>
                <a:latin typeface="Times New Roman" panose="02020603050405020304" pitchFamily="18" charset="0"/>
                <a:cs typeface="Times New Roman" panose="02020603050405020304" pitchFamily="18" charset="0"/>
              </a:rPr>
              <a:t>Sub</a:t>
            </a:r>
          </a:p>
          <a:p>
            <a:pPr algn="l" fontAlgn="base"/>
            <a:r>
              <a:rPr lang="en-US" dirty="0">
                <a:solidFill>
                  <a:schemeClr val="tx1"/>
                </a:solidFill>
                <a:latin typeface="Times New Roman" panose="02020603050405020304" pitchFamily="18" charset="0"/>
                <a:cs typeface="Times New Roman" panose="02020603050405020304" pitchFamily="18" charset="0"/>
              </a:rPr>
              <a:t>You may also combine the above statements in one line, separating each variable with a comma, as follows</a:t>
            </a:r>
            <a:r>
              <a:rPr lang="en-US" dirty="0" smtClean="0">
                <a:solidFill>
                  <a:schemeClr val="tx1"/>
                </a:solidFill>
                <a:latin typeface="Times New Roman" panose="02020603050405020304" pitchFamily="18" charset="0"/>
                <a:cs typeface="Times New Roman" panose="02020603050405020304" pitchFamily="18" charset="0"/>
              </a:rPr>
              <a:t>:</a:t>
            </a:r>
          </a:p>
          <a:p>
            <a:pPr algn="l" fontAlgn="base"/>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b="1" dirty="0">
                <a:solidFill>
                  <a:schemeClr val="tx1"/>
                </a:solidFill>
                <a:latin typeface="Times New Roman" panose="02020603050405020304" pitchFamily="18" charset="0"/>
                <a:cs typeface="Times New Roman" panose="02020603050405020304" pitchFamily="18" charset="0"/>
              </a:rPr>
              <a:t>Dim </a:t>
            </a:r>
            <a:r>
              <a:rPr lang="en-US" b="1" dirty="0" err="1" smtClean="0">
                <a:solidFill>
                  <a:schemeClr val="tx1"/>
                </a:solidFill>
                <a:latin typeface="Times New Roman" panose="02020603050405020304" pitchFamily="18" charset="0"/>
                <a:cs typeface="Times New Roman" panose="02020603050405020304" pitchFamily="18" charset="0"/>
              </a:rPr>
              <a:t>strPassword</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 </a:t>
            </a:r>
            <a:r>
              <a:rPr lang="en-US" b="1" dirty="0" err="1" smtClean="0">
                <a:solidFill>
                  <a:schemeClr val="tx1"/>
                </a:solidFill>
                <a:latin typeface="Times New Roman" panose="02020603050405020304" pitchFamily="18" charset="0"/>
                <a:cs typeface="Times New Roman" panose="02020603050405020304" pitchFamily="18" charset="0"/>
              </a:rPr>
              <a:t>strYourName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 </a:t>
            </a:r>
            <a:r>
              <a:rPr lang="en-US" b="1" dirty="0" err="1" smtClean="0">
                <a:solidFill>
                  <a:schemeClr val="tx1"/>
                </a:solidFill>
                <a:latin typeface="Times New Roman" panose="02020603050405020304" pitchFamily="18" charset="0"/>
                <a:cs typeface="Times New Roman" panose="02020603050405020304" pitchFamily="18" charset="0"/>
              </a:rPr>
              <a:t>intFirstnum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11664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1143000" y="2133600"/>
            <a:ext cx="8001000" cy="4724400"/>
          </a:xfrm>
        </p:spPr>
        <p:txBody>
          <a:bodyPr>
            <a:normAutofit fontScale="92500" lnSpcReduction="20000"/>
          </a:bodyPr>
          <a:lstStyle/>
          <a:p>
            <a:pPr eaLnBrk="1" hangingPunct="1"/>
            <a:r>
              <a:rPr lang="en-US" altLang="en-US" b="1" dirty="0" smtClean="0">
                <a:latin typeface="Times New Roman" pitchFamily="18" charset="0"/>
                <a:cs typeface="Times New Roman" pitchFamily="18" charset="0"/>
              </a:rPr>
              <a:t>Assignment operator – equal symbol (=).</a:t>
            </a:r>
          </a:p>
          <a:p>
            <a:pPr eaLnBrk="1" hangingPunct="1"/>
            <a:r>
              <a:rPr lang="en-US" altLang="en-US" b="1" dirty="0" smtClean="0">
                <a:latin typeface="Times New Roman" pitchFamily="18" charset="0"/>
                <a:cs typeface="Times New Roman" pitchFamily="18" charset="0"/>
              </a:rPr>
              <a:t>Variable is given a value through assignment.</a:t>
            </a:r>
          </a:p>
          <a:p>
            <a:pPr eaLnBrk="1" hangingPunct="1"/>
            <a:r>
              <a:rPr lang="en-US" altLang="en-US" b="1" dirty="0" smtClean="0">
                <a:latin typeface="Times New Roman" pitchFamily="18" charset="0"/>
                <a:cs typeface="Times New Roman" pitchFamily="18" charset="0"/>
              </a:rPr>
              <a:t>Variables assignment must be written so the variable is on the left side of the equal sign and the value on the right.</a:t>
            </a: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dblRadius</a:t>
            </a:r>
            <a:r>
              <a:rPr lang="en-US" altLang="en-US" b="1" dirty="0" smtClean="0">
                <a:latin typeface="Times New Roman" pitchFamily="18" charset="0"/>
                <a:cs typeface="Times New Roman" pitchFamily="18" charset="0"/>
              </a:rPr>
              <a:t> = 12.3</a:t>
            </a:r>
          </a:p>
          <a:p>
            <a:pPr marL="457200" lvl="1" indent="0" eaLnBrk="1" hangingPunct="1">
              <a:buNone/>
            </a:pP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If there is an expression on the right side of the equal symbol, the expression is evaluated first and the answer is stored in the memory location</a:t>
            </a:r>
          </a:p>
        </p:txBody>
      </p:sp>
      <p:sp>
        <p:nvSpPr>
          <p:cNvPr id="5122" name="Rectangle 2"/>
          <p:cNvSpPr>
            <a:spLocks noGrp="1" noChangeArrowheads="1"/>
          </p:cNvSpPr>
          <p:nvPr>
            <p:ph type="title"/>
          </p:nvPr>
        </p:nvSpPr>
        <p:spPr>
          <a:xfrm>
            <a:off x="914400" y="11430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Variable Assignment</a:t>
            </a:r>
          </a:p>
        </p:txBody>
      </p:sp>
    </p:spTree>
    <p:extLst>
      <p:ext uri="{BB962C8B-B14F-4D97-AF65-F5344CB8AC3E}">
        <p14:creationId xmlns:p14="http://schemas.microsoft.com/office/powerpoint/2010/main" val="2743886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1046018" y="2057400"/>
            <a:ext cx="8077200" cy="3090863"/>
          </a:xfrm>
        </p:spPr>
        <p:txBody>
          <a:bodyPr/>
          <a:lstStyle/>
          <a:p>
            <a:pPr eaLnBrk="1" hangingPunct="1"/>
            <a:r>
              <a:rPr lang="en-US" altLang="en-US" b="1" dirty="0" smtClean="0">
                <a:latin typeface="Times New Roman" pitchFamily="18" charset="0"/>
                <a:cs typeface="Times New Roman" pitchFamily="18" charset="0"/>
              </a:rPr>
              <a:t>Expression must be used on the right side of the assignment.</a:t>
            </a:r>
          </a:p>
          <a:p>
            <a:pPr marL="0" indent="0" eaLnBrk="1" hangingPunct="1">
              <a:buNone/>
            </a:pPr>
            <a:endParaRPr lang="en-US" altLang="en-US" b="1" dirty="0" smtClean="0">
              <a:latin typeface="Times New Roman" pitchFamily="18" charset="0"/>
              <a:cs typeface="Times New Roman" pitchFamily="18" charset="0"/>
            </a:endParaRP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dblCircleArea</a:t>
            </a:r>
            <a:r>
              <a:rPr lang="en-US" altLang="en-US" b="1" dirty="0" smtClean="0">
                <a:latin typeface="Times New Roman" pitchFamily="18" charset="0"/>
                <a:cs typeface="Times New Roman" pitchFamily="18" charset="0"/>
              </a:rPr>
              <a:t> = 3.14 * </a:t>
            </a:r>
            <a:r>
              <a:rPr lang="en-US" altLang="en-US" b="1" dirty="0" err="1" smtClean="0">
                <a:latin typeface="Times New Roman" pitchFamily="18" charset="0"/>
                <a:cs typeface="Times New Roman" pitchFamily="18" charset="0"/>
              </a:rPr>
              <a:t>dblRadius</a:t>
            </a:r>
            <a:r>
              <a:rPr lang="en-US" altLang="en-US" b="1" dirty="0" smtClean="0">
                <a:latin typeface="Times New Roman" pitchFamily="18" charset="0"/>
                <a:cs typeface="Times New Roman" pitchFamily="18" charset="0"/>
              </a:rPr>
              <a:t> ^2</a:t>
            </a:r>
          </a:p>
        </p:txBody>
      </p:sp>
      <p:sp>
        <p:nvSpPr>
          <p:cNvPr id="6146" name="Rectangle 2"/>
          <p:cNvSpPr>
            <a:spLocks noGrp="1" noChangeArrowheads="1"/>
          </p:cNvSpPr>
          <p:nvPr>
            <p:ph type="title"/>
          </p:nvPr>
        </p:nvSpPr>
        <p:spPr>
          <a:xfrm>
            <a:off x="914400" y="12192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Expressions</a:t>
            </a:r>
          </a:p>
        </p:txBody>
      </p:sp>
    </p:spTree>
    <p:extLst>
      <p:ext uri="{BB962C8B-B14F-4D97-AF65-F5344CB8AC3E}">
        <p14:creationId xmlns:p14="http://schemas.microsoft.com/office/powerpoint/2010/main" val="3148195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Data Types</a:t>
            </a:r>
            <a:endParaRPr lang="en-US" sz="5400" dirty="0">
              <a:latin typeface="Arial Black" panose="020B0A04020102020204" pitchFamily="34" charset="0"/>
            </a:endParaRPr>
          </a:p>
        </p:txBody>
      </p:sp>
      <p:sp>
        <p:nvSpPr>
          <p:cNvPr id="3" name="Subtitle 2"/>
          <p:cNvSpPr>
            <a:spLocks noGrp="1"/>
          </p:cNvSpPr>
          <p:nvPr>
            <p:ph type="subTitle" idx="1"/>
          </p:nvPr>
        </p:nvSpPr>
        <p:spPr>
          <a:xfrm>
            <a:off x="990600" y="4572000"/>
            <a:ext cx="8153400" cy="2302452"/>
          </a:xfrm>
        </p:spPr>
        <p:txBody>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Visual </a:t>
            </a:r>
            <a:r>
              <a:rPr lang="en-US" dirty="0" smtClean="0">
                <a:solidFill>
                  <a:schemeClr val="tx1"/>
                </a:solidFill>
                <a:latin typeface="Times New Roman" panose="02020603050405020304" pitchFamily="18" charset="0"/>
                <a:cs typeface="Times New Roman" panose="02020603050405020304" pitchFamily="18" charset="0"/>
              </a:rPr>
              <a:t>Basic </a:t>
            </a:r>
            <a:r>
              <a:rPr lang="en-US" dirty="0">
                <a:solidFill>
                  <a:schemeClr val="tx1"/>
                </a:solidFill>
                <a:latin typeface="Times New Roman" panose="02020603050405020304" pitchFamily="18" charset="0"/>
                <a:cs typeface="Times New Roman" panose="02020603050405020304" pitchFamily="18" charset="0"/>
              </a:rPr>
              <a:t>classifies information into two major data types, </a:t>
            </a:r>
            <a:endParaRPr lang="en-US" dirty="0" smtClean="0">
              <a:solidFill>
                <a:schemeClr val="tx1"/>
              </a:solidFill>
              <a:latin typeface="Times New Roman" panose="02020603050405020304" pitchFamily="18" charset="0"/>
              <a:cs typeface="Times New Roman" panose="02020603050405020304" pitchFamily="18" charset="0"/>
            </a:endParaRPr>
          </a:p>
          <a:p>
            <a:pPr marL="914400" lvl="1" indent="-457200" algn="l">
              <a:buFont typeface="Wingdings" panose="05000000000000000000" pitchFamily="2" charset="2"/>
              <a:buChar char="Ø"/>
            </a:pPr>
            <a:r>
              <a:rPr lang="en-US" dirty="0" smtClean="0">
                <a:solidFill>
                  <a:schemeClr val="tx1"/>
                </a:solidFill>
                <a:latin typeface="Times New Roman" panose="02020603050405020304" pitchFamily="18" charset="0"/>
                <a:cs typeface="Times New Roman" panose="02020603050405020304" pitchFamily="18" charset="0"/>
              </a:rPr>
              <a:t>numeric </a:t>
            </a:r>
            <a:r>
              <a:rPr lang="en-US" dirty="0">
                <a:solidFill>
                  <a:schemeClr val="tx1"/>
                </a:solidFill>
                <a:latin typeface="Times New Roman" panose="02020603050405020304" pitchFamily="18" charset="0"/>
                <a:cs typeface="Times New Roman" panose="02020603050405020304" pitchFamily="18" charset="0"/>
              </a:rPr>
              <a:t>data type </a:t>
            </a:r>
            <a:endParaRPr lang="en-US" dirty="0" smtClean="0">
              <a:solidFill>
                <a:schemeClr val="tx1"/>
              </a:solidFill>
              <a:latin typeface="Times New Roman" panose="02020603050405020304" pitchFamily="18" charset="0"/>
              <a:cs typeface="Times New Roman" panose="02020603050405020304" pitchFamily="18" charset="0"/>
            </a:endParaRPr>
          </a:p>
          <a:p>
            <a:pPr marL="914400" lvl="1" indent="-457200" algn="l">
              <a:buFont typeface="Wingdings" panose="05000000000000000000" pitchFamily="2" charset="2"/>
              <a:buChar char="Ø"/>
            </a:pPr>
            <a:r>
              <a:rPr lang="en-US" dirty="0" smtClean="0">
                <a:solidFill>
                  <a:schemeClr val="tx1"/>
                </a:solidFill>
                <a:latin typeface="Times New Roman" panose="02020603050405020304" pitchFamily="18" charset="0"/>
                <a:cs typeface="Times New Roman" panose="02020603050405020304" pitchFamily="18" charset="0"/>
              </a:rPr>
              <a:t>non-numeric </a:t>
            </a:r>
            <a:r>
              <a:rPr lang="en-US" dirty="0">
                <a:solidFill>
                  <a:schemeClr val="tx1"/>
                </a:solidFill>
                <a:latin typeface="Times New Roman" panose="02020603050405020304" pitchFamily="18" charset="0"/>
                <a:cs typeface="Times New Roman" panose="02020603050405020304" pitchFamily="18" charset="0"/>
              </a:rPr>
              <a:t>data </a:t>
            </a:r>
            <a:r>
              <a:rPr lang="en-US" dirty="0" smtClean="0">
                <a:solidFill>
                  <a:schemeClr val="tx1"/>
                </a:solidFill>
                <a:latin typeface="Times New Roman" panose="02020603050405020304" pitchFamily="18" charset="0"/>
                <a:cs typeface="Times New Roman" panose="02020603050405020304" pitchFamily="18" charset="0"/>
              </a:rPr>
              <a:t>type</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904999"/>
            <a:ext cx="4114800" cy="2706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3803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226127" y="1066800"/>
            <a:ext cx="7904018" cy="838200"/>
          </a:xfrm>
        </p:spPr>
        <p:txBody>
          <a:bodyPr>
            <a:normAutofit fontScale="90000"/>
          </a:bodyPr>
          <a:lstStyle/>
          <a:p>
            <a:r>
              <a:rPr lang="en-US" sz="5400" dirty="0" smtClean="0">
                <a:latin typeface="Arial Black" panose="020B0A04020102020204" pitchFamily="34" charset="0"/>
              </a:rPr>
              <a:t>Example</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3000" y="1905001"/>
            <a:ext cx="7987145" cy="3124200"/>
          </a:xfrm>
        </p:spPr>
        <p:txBody>
          <a:bodyPr>
            <a:normAutofit fontScale="77500" lnSpcReduction="20000"/>
          </a:bodyPr>
          <a:lstStyle/>
          <a:p>
            <a:pPr algn="l" fontAlgn="base"/>
            <a:r>
              <a:rPr lang="en-US" b="1" dirty="0">
                <a:solidFill>
                  <a:schemeClr val="tx1"/>
                </a:solidFill>
                <a:latin typeface="Times New Roman" panose="02020603050405020304" pitchFamily="18" charset="0"/>
                <a:cs typeface="Times New Roman" panose="02020603050405020304" pitchFamily="18" charset="0"/>
              </a:rPr>
              <a:t>Private Sub Button1_Click(sender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strYourMessage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strYourMessage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“Happy Birthday!”</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MsgBox</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strYourMessage</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a:t>
            </a:r>
            <a:r>
              <a:rPr lang="en-US" b="1" dirty="0" smtClean="0">
                <a:solidFill>
                  <a:schemeClr val="tx1"/>
                </a:solidFill>
                <a:latin typeface="Times New Roman" panose="02020603050405020304" pitchFamily="18" charset="0"/>
                <a:cs typeface="Times New Roman" panose="02020603050405020304" pitchFamily="18" charset="0"/>
              </a:rPr>
              <a:t>Sub</a:t>
            </a:r>
          </a:p>
          <a:p>
            <a:pPr algn="l" fontAlgn="base"/>
            <a:endParaRPr lang="en-US" b="1"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When you run the program, a message box that shows the text “Happy Birthday!”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4523930"/>
            <a:ext cx="2971801" cy="242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44699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Assigning Values to </a:t>
            </a:r>
            <a:r>
              <a:rPr lang="en-US" sz="4800" b="1" dirty="0" smtClean="0"/>
              <a:t>Variables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1981199"/>
            <a:ext cx="7987145" cy="4849091"/>
          </a:xfrm>
        </p:spPr>
        <p:txBody>
          <a:bodyPr>
            <a:normAutofit fontScale="775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After </a:t>
            </a:r>
            <a:r>
              <a:rPr lang="en-US" dirty="0">
                <a:solidFill>
                  <a:schemeClr val="tx1"/>
                </a:solidFill>
                <a:latin typeface="Times New Roman" panose="02020603050405020304" pitchFamily="18" charset="0"/>
                <a:cs typeface="Times New Roman" panose="02020603050405020304" pitchFamily="18" charset="0"/>
              </a:rPr>
              <a:t>declaring variables using the Dim statements, we can then assign values to these variables. The syntax of is</a:t>
            </a:r>
          </a:p>
          <a:p>
            <a:pPr algn="l" fontAlgn="base"/>
            <a:r>
              <a:rPr lang="en-US" b="1" dirty="0" smtClean="0">
                <a:solidFill>
                  <a:schemeClr val="tx1"/>
                </a:solidFill>
                <a:latin typeface="Times New Roman" panose="02020603050405020304" pitchFamily="18" charset="0"/>
                <a:cs typeface="Times New Roman" panose="02020603050405020304" pitchFamily="18" charset="0"/>
              </a:rPr>
              <a:t>                     Variable </a:t>
            </a:r>
            <a:r>
              <a:rPr lang="en-US" b="1" dirty="0">
                <a:solidFill>
                  <a:schemeClr val="tx1"/>
                </a:solidFill>
                <a:latin typeface="Times New Roman" panose="02020603050405020304" pitchFamily="18" charset="0"/>
                <a:cs typeface="Times New Roman" panose="02020603050405020304" pitchFamily="18" charset="0"/>
              </a:rPr>
              <a:t>= Expression</a:t>
            </a:r>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variable can be a declared variable or a control property value. The expressions include a mathematical expression, a number, a string, a Boolean value (true or false) and more, as illustrated in the following examples:</a:t>
            </a:r>
          </a:p>
          <a:p>
            <a:pPr lvl="1" algn="l" fontAlgn="base"/>
            <a:r>
              <a:rPr lang="en-US" b="1" dirty="0" err="1" smtClean="0">
                <a:solidFill>
                  <a:schemeClr val="tx1"/>
                </a:solidFill>
                <a:latin typeface="Times New Roman" panose="02020603050405020304" pitchFamily="18" charset="0"/>
                <a:cs typeface="Times New Roman" panose="02020603050405020304" pitchFamily="18" charset="0"/>
              </a:rPr>
              <a:t>intFirstNumber</a:t>
            </a:r>
            <a:r>
              <a:rPr lang="en-US" b="1" dirty="0" smtClean="0">
                <a:solidFill>
                  <a:schemeClr val="tx1"/>
                </a:solidFill>
                <a:latin typeface="Times New Roman" panose="02020603050405020304" pitchFamily="18" charset="0"/>
                <a:cs typeface="Times New Roman" panose="02020603050405020304" pitchFamily="18" charset="0"/>
              </a:rPr>
              <a:t> =100</a:t>
            </a:r>
            <a:br>
              <a:rPr lang="en-US" b="1" dirty="0" smtClean="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intSecondNumber</a:t>
            </a:r>
            <a:r>
              <a:rPr lang="en-US" b="1" dirty="0" smtClean="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firstNumber</a:t>
            </a:r>
            <a:r>
              <a:rPr lang="en-US" b="1" dirty="0" smtClean="0">
                <a:solidFill>
                  <a:schemeClr val="tx1"/>
                </a:solidFill>
                <a:latin typeface="Times New Roman" panose="02020603050405020304" pitchFamily="18" charset="0"/>
                <a:cs typeface="Times New Roman" panose="02020603050405020304" pitchFamily="18" charset="0"/>
              </a:rPr>
              <a:t> - 99</a:t>
            </a:r>
            <a:br>
              <a:rPr lang="en-US" b="1" dirty="0" smtClean="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strUserName</a:t>
            </a:r>
            <a:r>
              <a:rPr lang="en-US" b="1" dirty="0" smtClean="0">
                <a:solidFill>
                  <a:schemeClr val="tx1"/>
                </a:solidFill>
                <a:latin typeface="Times New Roman" panose="02020603050405020304" pitchFamily="18" charset="0"/>
                <a:cs typeface="Times New Roman" panose="02020603050405020304" pitchFamily="18" charset="0"/>
              </a:rPr>
              <a:t> = ”John </a:t>
            </a:r>
            <a:r>
              <a:rPr lang="en-US" b="1" dirty="0" err="1" smtClean="0">
                <a:solidFill>
                  <a:schemeClr val="tx1"/>
                </a:solidFill>
                <a:latin typeface="Times New Roman" panose="02020603050405020304" pitchFamily="18" charset="0"/>
                <a:cs typeface="Times New Roman" panose="02020603050405020304" pitchFamily="18" charset="0"/>
              </a:rPr>
              <a:t>Lyan</a:t>
            </a:r>
            <a:r>
              <a:rPr lang="en-US" b="1" dirty="0" smtClean="0">
                <a:solidFill>
                  <a:schemeClr val="tx1"/>
                </a:solidFill>
                <a:latin typeface="Times New Roman" panose="02020603050405020304" pitchFamily="18" charset="0"/>
                <a:cs typeface="Times New Roman" panose="02020603050405020304" pitchFamily="18" charset="0"/>
              </a:rPr>
              <a:t>”</a:t>
            </a:r>
            <a:br>
              <a:rPr lang="en-US" b="1" dirty="0" smtClean="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intThirdNumber</a:t>
            </a:r>
            <a:r>
              <a:rPr lang="en-US" b="1" dirty="0" smtClean="0">
                <a:solidFill>
                  <a:schemeClr val="tx1"/>
                </a:solidFill>
                <a:latin typeface="Times New Roman" panose="02020603050405020304" pitchFamily="18" charset="0"/>
                <a:cs typeface="Times New Roman" panose="02020603050405020304" pitchFamily="18" charset="0"/>
              </a:rPr>
              <a:t> = Val(usernum1.Text)</a:t>
            </a:r>
            <a:br>
              <a:rPr lang="en-US" b="1" dirty="0" smtClean="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inttotal</a:t>
            </a:r>
            <a:r>
              <a:rPr lang="en-US" b="1" dirty="0" smtClean="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intFirstNumber</a:t>
            </a:r>
            <a:r>
              <a:rPr lang="en-US" b="1" dirty="0" smtClean="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intSecondNumber</a:t>
            </a:r>
            <a:r>
              <a:rPr lang="en-US" b="1" dirty="0" smtClean="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intThirdNumber</a:t>
            </a:r>
            <a:r>
              <a:rPr lang="en-US" b="1" dirty="0" smtClean="0">
                <a:solidFill>
                  <a:schemeClr val="tx1"/>
                </a:solidFill>
                <a:latin typeface="Times New Roman" panose="02020603050405020304" pitchFamily="18" charset="0"/>
                <a:cs typeface="Times New Roman" panose="02020603050405020304" pitchFamily="18" charset="0"/>
              </a:rPr>
              <a:t/>
            </a:r>
            <a:br>
              <a:rPr lang="en-US" b="1" dirty="0" smtClean="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intX</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sqr</a:t>
            </a:r>
            <a:r>
              <a:rPr lang="en-US" b="1" dirty="0" smtClean="0">
                <a:solidFill>
                  <a:schemeClr val="tx1"/>
                </a:solidFill>
                <a:latin typeface="Times New Roman" panose="02020603050405020304" pitchFamily="18" charset="0"/>
                <a:cs typeface="Times New Roman" panose="02020603050405020304" pitchFamily="18" charset="0"/>
              </a:rPr>
              <a:t>(16)</a:t>
            </a:r>
            <a:br>
              <a:rPr lang="en-US" b="1" dirty="0" smtClean="0">
                <a:solidFill>
                  <a:schemeClr val="tx1"/>
                </a:solidFill>
                <a:latin typeface="Times New Roman" panose="02020603050405020304" pitchFamily="18" charset="0"/>
                <a:cs typeface="Times New Roman" panose="02020603050405020304" pitchFamily="18" charset="0"/>
              </a:rPr>
            </a:br>
            <a:r>
              <a:rPr lang="en-US" b="1" dirty="0" err="1" smtClean="0">
                <a:solidFill>
                  <a:schemeClr val="tx1"/>
                </a:solidFill>
                <a:latin typeface="Times New Roman" panose="02020603050405020304" pitchFamily="18" charset="0"/>
                <a:cs typeface="Times New Roman" panose="02020603050405020304" pitchFamily="18" charset="0"/>
              </a:rPr>
              <a:t>intNum</a:t>
            </a:r>
            <a:r>
              <a:rPr lang="en-US" b="1" dirty="0" smtClean="0">
                <a:solidFill>
                  <a:schemeClr val="tx1"/>
                </a:solidFill>
                <a:latin typeface="Times New Roman" panose="02020603050405020304" pitchFamily="18" charset="0"/>
                <a:cs typeface="Times New Roman" panose="02020603050405020304" pitchFamily="18" charset="0"/>
              </a:rPr>
              <a:t> = </a:t>
            </a:r>
            <a:r>
              <a:rPr lang="en-US" b="1" dirty="0" err="1">
                <a:solidFill>
                  <a:schemeClr val="tx1"/>
                </a:solidFill>
                <a:latin typeface="Times New Roman" panose="02020603050405020304" pitchFamily="18" charset="0"/>
                <a:cs typeface="Times New Roman" panose="02020603050405020304" pitchFamily="18" charset="0"/>
              </a:rPr>
              <a:t>i</a:t>
            </a:r>
            <a:r>
              <a:rPr lang="en-US" b="1" dirty="0" err="1" smtClean="0">
                <a:solidFill>
                  <a:schemeClr val="tx1"/>
                </a:solidFill>
                <a:latin typeface="Times New Roman" panose="02020603050405020304" pitchFamily="18" charset="0"/>
                <a:cs typeface="Times New Roman" panose="02020603050405020304" pitchFamily="18" charset="0"/>
              </a:rPr>
              <a:t>nt</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Rnd</a:t>
            </a:r>
            <a:r>
              <a:rPr lang="en-US" b="1" dirty="0" smtClean="0">
                <a:solidFill>
                  <a:schemeClr val="tx1"/>
                </a:solidFill>
                <a:latin typeface="Times New Roman" panose="02020603050405020304" pitchFamily="18" charset="0"/>
                <a:cs typeface="Times New Roman" panose="02020603050405020304" pitchFamily="18" charset="0"/>
              </a:rPr>
              <a:t> * 6) + 1</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97724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Errors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1981200"/>
            <a:ext cx="7987145" cy="3657600"/>
          </a:xfrm>
        </p:spPr>
        <p:txBody>
          <a:bodyPr>
            <a:normAutofit fontScale="62500" lnSpcReduction="2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a:t>
            </a:r>
            <a:r>
              <a:rPr lang="en-US" dirty="0" smtClean="0">
                <a:solidFill>
                  <a:schemeClr val="tx1"/>
                </a:solidFill>
                <a:latin typeface="Times New Roman" panose="02020603050405020304" pitchFamily="18" charset="0"/>
                <a:cs typeface="Times New Roman" panose="02020603050405020304" pitchFamily="18" charset="0"/>
              </a:rPr>
              <a:t>n</a:t>
            </a:r>
            <a:r>
              <a:rPr lang="en-US" dirty="0">
                <a:solidFill>
                  <a:schemeClr val="tx1"/>
                </a:solidFill>
                <a:latin typeface="Times New Roman" panose="02020603050405020304" pitchFamily="18" charset="0"/>
                <a:cs typeface="Times New Roman" panose="02020603050405020304" pitchFamily="18" charset="0"/>
              </a:rPr>
              <a:t> error occurs when you try to assign a value to a variable of incompatible data type. For example, if you have declared a variable as an integer but you assigned a string value to it, an error </a:t>
            </a:r>
            <a:r>
              <a:rPr lang="en-US" dirty="0" smtClean="0">
                <a:solidFill>
                  <a:schemeClr val="tx1"/>
                </a:solidFill>
                <a:latin typeface="Times New Roman" panose="02020603050405020304" pitchFamily="18" charset="0"/>
                <a:cs typeface="Times New Roman" panose="02020603050405020304" pitchFamily="18" charset="0"/>
              </a:rPr>
              <a:t>occurred.</a:t>
            </a:r>
          </a:p>
          <a:p>
            <a:pPr marL="457200" indent="-457200" algn="l" fontAlgn="base">
              <a:buFont typeface="Arial" panose="020B0604020202020204" pitchFamily="34" charset="0"/>
              <a:buChar char="•"/>
            </a:pPr>
            <a:r>
              <a:rPr lang="en-US" b="1" dirty="0" smtClean="0">
                <a:solidFill>
                  <a:schemeClr val="tx1"/>
                </a:solidFill>
                <a:latin typeface="Times New Roman" panose="02020603050405020304" pitchFamily="18" charset="0"/>
                <a:cs typeface="Times New Roman" panose="02020603050405020304" pitchFamily="18" charset="0"/>
              </a:rPr>
              <a:t>Example </a:t>
            </a:r>
          </a:p>
          <a:p>
            <a:pPr lvl="1" algn="l" fontAlgn="base"/>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intYourMessage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intYourMessage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“Happy Birthday!”</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MsgBox</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intYourMessage</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Sub</a:t>
            </a:r>
          </a:p>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When you run the program, the following error messages will appear in a dialog </a:t>
            </a:r>
            <a:r>
              <a:rPr lang="en-US" dirty="0" smtClean="0">
                <a:solidFill>
                  <a:schemeClr val="tx1"/>
                </a:solidFill>
                <a:latin typeface="Times New Roman" panose="02020603050405020304" pitchFamily="18" charset="0"/>
                <a:cs typeface="Times New Roman" panose="02020603050405020304" pitchFamily="18" charset="0"/>
              </a:rPr>
              <a:t>box.</a:t>
            </a:r>
            <a:r>
              <a:rPr lang="en-US" dirty="0"/>
              <a:t> </a:t>
            </a:r>
            <a:r>
              <a:rPr lang="en-US" dirty="0">
                <a:solidFill>
                  <a:schemeClr val="tx1"/>
                </a:solidFill>
                <a:latin typeface="Times New Roman" panose="02020603050405020304" pitchFamily="18" charset="0"/>
                <a:cs typeface="Times New Roman" panose="02020603050405020304" pitchFamily="18" charset="0"/>
              </a:rPr>
              <a:t>You can either break the program or continue to run the program</a:t>
            </a:r>
            <a:r>
              <a:rPr lang="en-US" dirty="0" smtClean="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5" name="Picture 4" descr="vb2013_figure9.2">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3581400" y="5029200"/>
            <a:ext cx="4876800" cy="1828800"/>
          </a:xfrm>
          <a:prstGeom prst="rect">
            <a:avLst/>
          </a:prstGeom>
          <a:noFill/>
          <a:ln>
            <a:noFill/>
          </a:ln>
        </p:spPr>
      </p:pic>
    </p:spTree>
    <p:extLst>
      <p:ext uri="{BB962C8B-B14F-4D97-AF65-F5344CB8AC3E}">
        <p14:creationId xmlns:p14="http://schemas.microsoft.com/office/powerpoint/2010/main" val="11718504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Scope of </a:t>
            </a:r>
            <a:r>
              <a:rPr lang="en-US" sz="4800" b="1" dirty="0" smtClean="0"/>
              <a:t>Declaration</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1981201"/>
            <a:ext cx="7987145" cy="4849090"/>
          </a:xfrm>
        </p:spPr>
        <p:txBody>
          <a:bodyPr>
            <a:normAutofit fontScale="62500" lnSpcReduction="20000"/>
          </a:bodyPr>
          <a:lstStyle/>
          <a:p>
            <a:pPr marL="457200" indent="-457200" algn="l" fontAlgn="base">
              <a:buFont typeface="Arial" panose="020B0604020202020204" pitchFamily="34" charset="0"/>
              <a:buChar char="•"/>
            </a:pPr>
            <a:r>
              <a:rPr lang="en-US" dirty="0" smtClean="0">
                <a:solidFill>
                  <a:schemeClr val="tx1"/>
                </a:solidFill>
              </a:rPr>
              <a:t>Beside</a:t>
            </a:r>
            <a:r>
              <a:rPr lang="en-US" dirty="0">
                <a:solidFill>
                  <a:schemeClr val="tx1"/>
                </a:solidFill>
              </a:rPr>
              <a:t> using the Dim keyword to declare the data, we may also use other keywords to declare the data. Three other keywords are </a:t>
            </a:r>
            <a:r>
              <a:rPr lang="en-US" b="1" dirty="0">
                <a:solidFill>
                  <a:schemeClr val="tx1"/>
                </a:solidFill>
              </a:rPr>
              <a:t>private, static and public</a:t>
            </a:r>
            <a:r>
              <a:rPr lang="en-US" dirty="0">
                <a:solidFill>
                  <a:schemeClr val="tx1"/>
                </a:solidFill>
              </a:rPr>
              <a:t>. The syntaxes are as shown below:</a:t>
            </a:r>
          </a:p>
          <a:p>
            <a:pPr lvl="1" algn="l" fontAlgn="base"/>
            <a:r>
              <a:rPr lang="en-US" b="1" dirty="0">
                <a:solidFill>
                  <a:schemeClr val="tx1"/>
                </a:solidFill>
              </a:rPr>
              <a:t>Private </a:t>
            </a:r>
            <a:r>
              <a:rPr lang="en-US" b="1" dirty="0" err="1">
                <a:solidFill>
                  <a:schemeClr val="tx1"/>
                </a:solidFill>
              </a:rPr>
              <a:t>VariableName</a:t>
            </a:r>
            <a:r>
              <a:rPr lang="en-US" b="1" dirty="0">
                <a:solidFill>
                  <a:schemeClr val="tx1"/>
                </a:solidFill>
              </a:rPr>
              <a:t> as </a:t>
            </a:r>
            <a:r>
              <a:rPr lang="en-US" b="1" dirty="0" err="1">
                <a:solidFill>
                  <a:schemeClr val="tx1"/>
                </a:solidFill>
              </a:rPr>
              <a:t>Datatype</a:t>
            </a:r>
            <a:r>
              <a:rPr lang="en-US" b="1" dirty="0">
                <a:solidFill>
                  <a:schemeClr val="tx1"/>
                </a:solidFill>
              </a:rPr>
              <a:t/>
            </a:r>
            <a:br>
              <a:rPr lang="en-US" b="1" dirty="0">
                <a:solidFill>
                  <a:schemeClr val="tx1"/>
                </a:solidFill>
              </a:rPr>
            </a:br>
            <a:r>
              <a:rPr lang="en-US" b="1" dirty="0">
                <a:solidFill>
                  <a:schemeClr val="tx1"/>
                </a:solidFill>
              </a:rPr>
              <a:t>Static </a:t>
            </a:r>
            <a:r>
              <a:rPr lang="en-US" b="1" dirty="0" err="1">
                <a:solidFill>
                  <a:schemeClr val="tx1"/>
                </a:solidFill>
              </a:rPr>
              <a:t>VariableName</a:t>
            </a:r>
            <a:r>
              <a:rPr lang="en-US" b="1" dirty="0">
                <a:solidFill>
                  <a:schemeClr val="tx1"/>
                </a:solidFill>
              </a:rPr>
              <a:t> as </a:t>
            </a:r>
            <a:r>
              <a:rPr lang="en-US" b="1" dirty="0" err="1">
                <a:solidFill>
                  <a:schemeClr val="tx1"/>
                </a:solidFill>
              </a:rPr>
              <a:t>Datatype</a:t>
            </a:r>
            <a:r>
              <a:rPr lang="en-US" b="1" dirty="0">
                <a:solidFill>
                  <a:schemeClr val="tx1"/>
                </a:solidFill>
              </a:rPr>
              <a:t/>
            </a:r>
            <a:br>
              <a:rPr lang="en-US" b="1" dirty="0">
                <a:solidFill>
                  <a:schemeClr val="tx1"/>
                </a:solidFill>
              </a:rPr>
            </a:br>
            <a:r>
              <a:rPr lang="en-US" b="1" dirty="0">
                <a:solidFill>
                  <a:schemeClr val="tx1"/>
                </a:solidFill>
              </a:rPr>
              <a:t>Public </a:t>
            </a:r>
            <a:r>
              <a:rPr lang="en-US" b="1" dirty="0" err="1">
                <a:solidFill>
                  <a:schemeClr val="tx1"/>
                </a:solidFill>
              </a:rPr>
              <a:t>VariableName</a:t>
            </a:r>
            <a:r>
              <a:rPr lang="en-US" b="1" dirty="0">
                <a:solidFill>
                  <a:schemeClr val="tx1"/>
                </a:solidFill>
              </a:rPr>
              <a:t> as </a:t>
            </a:r>
            <a:r>
              <a:rPr lang="en-US" b="1" dirty="0" err="1">
                <a:solidFill>
                  <a:schemeClr val="tx1"/>
                </a:solidFill>
              </a:rPr>
              <a:t>Datatype</a:t>
            </a:r>
            <a:endParaRPr lang="en-US" b="1" dirty="0">
              <a:solidFill>
                <a:schemeClr val="tx1"/>
              </a:solidFill>
            </a:endParaRPr>
          </a:p>
          <a:p>
            <a:pPr marL="457200" indent="-457200" algn="l" fontAlgn="base">
              <a:buFont typeface="Arial" panose="020B0604020202020204" pitchFamily="34" charset="0"/>
              <a:buChar char="•"/>
            </a:pPr>
            <a:r>
              <a:rPr lang="en-US" dirty="0">
                <a:solidFill>
                  <a:schemeClr val="tx1"/>
                </a:solidFill>
              </a:rPr>
              <a:t>The aforementioned keywords indicate the scope of declaration. </a:t>
            </a:r>
            <a:endParaRPr lang="en-US" dirty="0" smtClean="0">
              <a:solidFill>
                <a:schemeClr val="tx1"/>
              </a:solidFill>
            </a:endParaRPr>
          </a:p>
          <a:p>
            <a:pPr marL="457200" indent="-457200" algn="l" fontAlgn="base">
              <a:buFont typeface="Arial" panose="020B0604020202020204" pitchFamily="34" charset="0"/>
              <a:buChar char="•"/>
            </a:pPr>
            <a:r>
              <a:rPr lang="en-US" b="1" dirty="0" smtClean="0">
                <a:solidFill>
                  <a:schemeClr val="tx1"/>
                </a:solidFill>
              </a:rPr>
              <a:t>Private</a:t>
            </a:r>
            <a:r>
              <a:rPr lang="en-US" dirty="0">
                <a:solidFill>
                  <a:schemeClr val="tx1"/>
                </a:solidFill>
              </a:rPr>
              <a:t> declares a local variable, or a variable that is local to a procedure or module. </a:t>
            </a:r>
            <a:endParaRPr lang="en-US" dirty="0" smtClean="0">
              <a:solidFill>
                <a:schemeClr val="tx1"/>
              </a:solidFill>
            </a:endParaRPr>
          </a:p>
          <a:p>
            <a:pPr marL="457200" indent="-457200" algn="l" fontAlgn="base">
              <a:buFont typeface="Arial" panose="020B0604020202020204" pitchFamily="34" charset="0"/>
              <a:buChar char="•"/>
            </a:pPr>
            <a:r>
              <a:rPr lang="en-US" b="1" dirty="0" smtClean="0">
                <a:solidFill>
                  <a:schemeClr val="tx1"/>
                </a:solidFill>
              </a:rPr>
              <a:t>Static</a:t>
            </a:r>
            <a:r>
              <a:rPr lang="en-US" dirty="0">
                <a:solidFill>
                  <a:schemeClr val="tx1"/>
                </a:solidFill>
              </a:rPr>
              <a:t> keyword declares a variable that is being used multiple times, even after a procedure has been terminated. Most variables created inside a procedure are discarded by Visual Basic when the procedure is </a:t>
            </a:r>
            <a:r>
              <a:rPr lang="en-US" dirty="0" smtClean="0">
                <a:solidFill>
                  <a:schemeClr val="tx1"/>
                </a:solidFill>
              </a:rPr>
              <a:t>finished.</a:t>
            </a:r>
          </a:p>
          <a:p>
            <a:pPr marL="457200" indent="-457200" algn="l" fontAlgn="base">
              <a:buFont typeface="Arial" panose="020B0604020202020204" pitchFamily="34" charset="0"/>
              <a:buChar char="•"/>
            </a:pPr>
            <a:r>
              <a:rPr lang="en-US" b="1" dirty="0" smtClean="0">
                <a:solidFill>
                  <a:schemeClr val="tx1"/>
                </a:solidFill>
              </a:rPr>
              <a:t>Static</a:t>
            </a:r>
            <a:r>
              <a:rPr lang="en-US" dirty="0" smtClean="0">
                <a:solidFill>
                  <a:schemeClr val="tx1"/>
                </a:solidFill>
              </a:rPr>
              <a:t> </a:t>
            </a:r>
            <a:r>
              <a:rPr lang="en-US" dirty="0">
                <a:solidFill>
                  <a:schemeClr val="tx1"/>
                </a:solidFill>
              </a:rPr>
              <a:t>keyword preserve the value of a variable even after the procedure is terminated. </a:t>
            </a:r>
            <a:endParaRPr lang="en-US" dirty="0" smtClean="0">
              <a:solidFill>
                <a:schemeClr val="tx1"/>
              </a:solidFill>
            </a:endParaRPr>
          </a:p>
          <a:p>
            <a:pPr marL="457200" indent="-457200" algn="l" fontAlgn="base">
              <a:buFont typeface="Arial" panose="020B0604020202020204" pitchFamily="34" charset="0"/>
              <a:buChar char="•"/>
            </a:pPr>
            <a:r>
              <a:rPr lang="en-US" b="1" dirty="0" smtClean="0">
                <a:solidFill>
                  <a:schemeClr val="tx1"/>
                </a:solidFill>
              </a:rPr>
              <a:t>Public</a:t>
            </a:r>
            <a:r>
              <a:rPr lang="en-US" dirty="0">
                <a:solidFill>
                  <a:schemeClr val="tx1"/>
                </a:solidFill>
              </a:rPr>
              <a:t> is the keyword that declares a global variable, which means it can be used by all the procedures and modules of the whole program.</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02022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4" y="-34636"/>
            <a:ext cx="9144000" cy="6858000"/>
          </a:xfrm>
          <a:prstGeom prst="rect">
            <a:avLst/>
          </a:prstGeom>
        </p:spPr>
      </p:pic>
      <p:sp>
        <p:nvSpPr>
          <p:cNvPr id="2" name="Title 1"/>
          <p:cNvSpPr>
            <a:spLocks noGrp="1"/>
          </p:cNvSpPr>
          <p:nvPr>
            <p:ph type="ctrTitle"/>
          </p:nvPr>
        </p:nvSpPr>
        <p:spPr>
          <a:xfrm>
            <a:off x="1143000" y="1143001"/>
            <a:ext cx="7904018" cy="761999"/>
          </a:xfrm>
        </p:spPr>
        <p:txBody>
          <a:bodyPr>
            <a:normAutofit fontScale="90000"/>
          </a:bodyPr>
          <a:lstStyle/>
          <a:p>
            <a:r>
              <a:rPr lang="en-US" sz="4800" b="1" dirty="0"/>
              <a:t>Declaring </a:t>
            </a:r>
            <a:r>
              <a:rPr lang="en-US" sz="4800" b="1" dirty="0" smtClean="0"/>
              <a:t>Constants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77636" y="1752600"/>
            <a:ext cx="7924800" cy="3505200"/>
          </a:xfrm>
        </p:spPr>
        <p:txBody>
          <a:bodyPr>
            <a:normAutofit fontScale="475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A </a:t>
            </a:r>
            <a:r>
              <a:rPr lang="en-US" dirty="0">
                <a:solidFill>
                  <a:schemeClr val="tx1"/>
                </a:solidFill>
                <a:latin typeface="Times New Roman" panose="02020603050405020304" pitchFamily="18" charset="0"/>
                <a:cs typeface="Times New Roman" panose="02020603050405020304" pitchFamily="18" charset="0"/>
              </a:rPr>
              <a:t>Constant’s value does not change during the running of the program. The syntax to declare a constant is</a:t>
            </a:r>
          </a:p>
          <a:p>
            <a:pPr marL="457200" indent="-457200" algn="l" fontAlgn="base">
              <a:buFont typeface="Arial" panose="020B0604020202020204" pitchFamily="34" charset="0"/>
              <a:buChar char="•"/>
            </a:pPr>
            <a:r>
              <a:rPr lang="en-US" b="1" dirty="0" err="1">
                <a:solidFill>
                  <a:schemeClr val="tx1"/>
                </a:solidFill>
                <a:latin typeface="Times New Roman" panose="02020603050405020304" pitchFamily="18" charset="0"/>
                <a:cs typeface="Times New Roman" panose="02020603050405020304" pitchFamily="18" charset="0"/>
              </a:rPr>
              <a:t>Const</a:t>
            </a:r>
            <a:r>
              <a:rPr lang="en-US" b="1" dirty="0">
                <a:solidFill>
                  <a:schemeClr val="tx1"/>
                </a:solidFill>
                <a:latin typeface="Times New Roman" panose="02020603050405020304" pitchFamily="18" charset="0"/>
                <a:cs typeface="Times New Roman" panose="02020603050405020304" pitchFamily="18" charset="0"/>
              </a:rPr>
              <a:t> Constant Name As Data Type = Value</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b="1" dirty="0">
                <a:solidFill>
                  <a:schemeClr val="tx1"/>
                </a:solidFill>
                <a:latin typeface="Times New Roman" panose="02020603050405020304" pitchFamily="18" charset="0"/>
                <a:cs typeface="Times New Roman" panose="02020603050405020304" pitchFamily="18" charset="0"/>
              </a:rPr>
              <a:t>Example </a:t>
            </a:r>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Button1_Click(sender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Button1.Click</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Const</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sglPI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Single = 3.142</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sglRadius</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Single = 10</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sglAreaCircle</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AreaCircle</a:t>
            </a:r>
            <a:r>
              <a:rPr lang="en-US" b="1" dirty="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sglPI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sglRadius</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2</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(“Area of circle with ” &amp; “radius” &amp; </a:t>
            </a:r>
            <a:r>
              <a:rPr lang="en-US" b="1" dirty="0" err="1" smtClean="0">
                <a:solidFill>
                  <a:schemeClr val="tx1"/>
                </a:solidFill>
                <a:latin typeface="Times New Roman" panose="02020603050405020304" pitchFamily="18" charset="0"/>
                <a:cs typeface="Times New Roman" panose="02020603050405020304" pitchFamily="18" charset="0"/>
              </a:rPr>
              <a:t>sglRadius</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&amp; “=” &amp; </a:t>
            </a:r>
            <a:r>
              <a:rPr lang="en-US" b="1" dirty="0" err="1" smtClean="0">
                <a:solidFill>
                  <a:schemeClr val="tx1"/>
                </a:solidFill>
                <a:latin typeface="Times New Roman" panose="02020603050405020304" pitchFamily="18" charset="0"/>
                <a:cs typeface="Times New Roman" panose="02020603050405020304" pitchFamily="18" charset="0"/>
              </a:rPr>
              <a:t>sglAreaCircle</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End Sub</a:t>
            </a:r>
          </a:p>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Press F5 to run the program and clicking the button produces the following message:</a:t>
            </a:r>
          </a:p>
          <a:p>
            <a:pPr marL="457200" indent="-457200" algn="l">
              <a:buFont typeface="Arial" panose="020B0604020202020204" pitchFamily="34" charset="0"/>
              <a:buChar char="•"/>
            </a:pPr>
            <a:endParaRPr lang="en-US" dirty="0">
              <a:solidFill>
                <a:schemeClr val="tx1"/>
              </a:solidFill>
              <a:latin typeface="Times New Roman" panose="02020603050405020304" pitchFamily="18" charset="0"/>
              <a:cs typeface="Times New Roman" panose="02020603050405020304" pitchFamily="18" charset="0"/>
            </a:endParaRPr>
          </a:p>
        </p:txBody>
      </p:sp>
      <p:pic>
        <p:nvPicPr>
          <p:cNvPr id="5" name="Picture 4" descr="vb2013_figure9.3">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715000" y="4495800"/>
            <a:ext cx="3442855" cy="2410691"/>
          </a:xfrm>
          <a:prstGeom prst="rect">
            <a:avLst/>
          </a:prstGeom>
          <a:noFill/>
          <a:ln>
            <a:noFill/>
          </a:ln>
        </p:spPr>
      </p:pic>
    </p:spTree>
    <p:extLst>
      <p:ext uri="{BB962C8B-B14F-4D97-AF65-F5344CB8AC3E}">
        <p14:creationId xmlns:p14="http://schemas.microsoft.com/office/powerpoint/2010/main" val="37028150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1125682" y="2715491"/>
            <a:ext cx="8001000" cy="4114800"/>
          </a:xfrm>
        </p:spPr>
        <p:txBody>
          <a:bodyPr>
            <a:normAutofit lnSpcReduction="10000"/>
          </a:bodyPr>
          <a:lstStyle/>
          <a:p>
            <a:pPr eaLnBrk="1" hangingPunct="1">
              <a:lnSpc>
                <a:spcPct val="90000"/>
              </a:lnSpc>
            </a:pPr>
            <a:r>
              <a:rPr lang="en-US" altLang="en-US" b="1" dirty="0" smtClean="0">
                <a:latin typeface="Times New Roman" pitchFamily="18" charset="0"/>
                <a:cs typeface="Times New Roman" pitchFamily="18" charset="0"/>
              </a:rPr>
              <a:t>Constant is a named memory location which stores a value that cannot be changed at run-time from its initial assignment.</a:t>
            </a:r>
          </a:p>
          <a:p>
            <a:pPr eaLnBrk="1" hangingPunct="1">
              <a:lnSpc>
                <a:spcPct val="90000"/>
              </a:lnSpc>
            </a:pPr>
            <a:r>
              <a:rPr lang="en-US" altLang="en-US" b="1" dirty="0" err="1" smtClean="0">
                <a:latin typeface="Times New Roman" pitchFamily="18" charset="0"/>
                <a:cs typeface="Times New Roman" pitchFamily="18" charset="0"/>
              </a:rPr>
              <a:t>Const</a:t>
            </a:r>
            <a:r>
              <a:rPr lang="en-US" altLang="en-US" b="1" dirty="0" smtClean="0">
                <a:latin typeface="Times New Roman" pitchFamily="18" charset="0"/>
                <a:cs typeface="Times New Roman" pitchFamily="18" charset="0"/>
              </a:rPr>
              <a:t> statement is used to declare a variable.</a:t>
            </a:r>
          </a:p>
          <a:p>
            <a:pPr lvl="1" eaLnBrk="1" hangingPunct="1">
              <a:lnSpc>
                <a:spcPct val="90000"/>
              </a:lnSpc>
            </a:pPr>
            <a:r>
              <a:rPr lang="en-US" altLang="en-US" b="1" dirty="0" smtClean="0">
                <a:latin typeface="Times New Roman" pitchFamily="18" charset="0"/>
                <a:cs typeface="Times New Roman" pitchFamily="18" charset="0"/>
              </a:rPr>
              <a:t>Example: </a:t>
            </a:r>
            <a:r>
              <a:rPr lang="en-US" altLang="en-US" b="1" i="1" dirty="0" err="1" smtClean="0">
                <a:latin typeface="Times New Roman" pitchFamily="18" charset="0"/>
                <a:cs typeface="Times New Roman" pitchFamily="18" charset="0"/>
              </a:rPr>
              <a:t>Const</a:t>
            </a:r>
            <a:r>
              <a:rPr lang="en-US" altLang="en-US" b="1" dirty="0" smtClean="0">
                <a:latin typeface="Times New Roman" pitchFamily="18" charset="0"/>
                <a:cs typeface="Times New Roman" pitchFamily="18" charset="0"/>
              </a:rPr>
              <a:t> </a:t>
            </a:r>
            <a:r>
              <a:rPr lang="en-US" altLang="en-US" b="1" dirty="0" err="1" smtClean="0">
                <a:latin typeface="Times New Roman" pitchFamily="18" charset="0"/>
                <a:cs typeface="Times New Roman" pitchFamily="18" charset="0"/>
              </a:rPr>
              <a:t>dblPI</a:t>
            </a:r>
            <a:r>
              <a:rPr lang="en-US" altLang="en-US" b="1" dirty="0" smtClean="0">
                <a:latin typeface="Times New Roman" pitchFamily="18" charset="0"/>
                <a:cs typeface="Times New Roman" pitchFamily="18" charset="0"/>
              </a:rPr>
              <a:t> </a:t>
            </a:r>
            <a:r>
              <a:rPr lang="en-US" altLang="en-US" b="1" i="1" dirty="0" smtClean="0">
                <a:latin typeface="Times New Roman" pitchFamily="18" charset="0"/>
                <a:cs typeface="Times New Roman" pitchFamily="18" charset="0"/>
              </a:rPr>
              <a:t>As Double</a:t>
            </a:r>
            <a:r>
              <a:rPr lang="en-US" altLang="en-US" b="1" dirty="0" smtClean="0">
                <a:latin typeface="Times New Roman" pitchFamily="18" charset="0"/>
                <a:cs typeface="Times New Roman" pitchFamily="18" charset="0"/>
              </a:rPr>
              <a:t> = 3.14</a:t>
            </a:r>
          </a:p>
          <a:p>
            <a:pPr eaLnBrk="1" hangingPunct="1">
              <a:lnSpc>
                <a:spcPct val="90000"/>
              </a:lnSpc>
            </a:pPr>
            <a:r>
              <a:rPr lang="en-US" altLang="en-US" b="1" dirty="0" err="1" smtClean="0">
                <a:latin typeface="Times New Roman" pitchFamily="18" charset="0"/>
                <a:cs typeface="Times New Roman" pitchFamily="18" charset="0"/>
              </a:rPr>
              <a:t>Const</a:t>
            </a:r>
            <a:r>
              <a:rPr lang="en-US" altLang="en-US" b="1" dirty="0" smtClean="0">
                <a:latin typeface="Times New Roman" pitchFamily="18" charset="0"/>
                <a:cs typeface="Times New Roman" pitchFamily="18" charset="0"/>
              </a:rPr>
              <a:t> should be declare before variable declarations.</a:t>
            </a:r>
          </a:p>
        </p:txBody>
      </p:sp>
      <p:sp>
        <p:nvSpPr>
          <p:cNvPr id="7170" name="Rectangle 2"/>
          <p:cNvSpPr>
            <a:spLocks noGrp="1" noChangeArrowheads="1"/>
          </p:cNvSpPr>
          <p:nvPr>
            <p:ph type="title"/>
          </p:nvPr>
        </p:nvSpPr>
        <p:spPr>
          <a:xfrm>
            <a:off x="1143000" y="1219200"/>
            <a:ext cx="8001000" cy="1112838"/>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Using Named Constants</a:t>
            </a:r>
          </a:p>
        </p:txBody>
      </p:sp>
    </p:spTree>
    <p:extLst>
      <p:ext uri="{BB962C8B-B14F-4D97-AF65-F5344CB8AC3E}">
        <p14:creationId xmlns:p14="http://schemas.microsoft.com/office/powerpoint/2010/main" val="35601289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a:xfrm>
            <a:off x="1143000" y="2514600"/>
            <a:ext cx="7980218" cy="4449762"/>
          </a:xfrm>
        </p:spPr>
        <p:txBody>
          <a:bodyPr/>
          <a:lstStyle/>
          <a:p>
            <a:pPr eaLnBrk="1" hangingPunct="1"/>
            <a:r>
              <a:rPr lang="en-US" altLang="en-US" b="1" dirty="0" smtClean="0">
                <a:latin typeface="Times New Roman" pitchFamily="18" charset="0"/>
                <a:cs typeface="Times New Roman" pitchFamily="18" charset="0"/>
              </a:rPr>
              <a:t>Keywords- has special meaning to the compiler. Cannot be used as user declared variables.</a:t>
            </a:r>
          </a:p>
          <a:p>
            <a:pPr lvl="1" eaLnBrk="1" hangingPunct="1"/>
            <a:r>
              <a:rPr lang="en-US" altLang="en-US" b="1" dirty="0" smtClean="0">
                <a:latin typeface="Times New Roman" pitchFamily="18" charset="0"/>
                <a:cs typeface="Times New Roman" pitchFamily="18" charset="0"/>
              </a:rPr>
              <a:t>Example: Double, </a:t>
            </a:r>
            <a:r>
              <a:rPr lang="en-US" altLang="en-US" b="1" dirty="0" err="1" smtClean="0">
                <a:latin typeface="Times New Roman" pitchFamily="18" charset="0"/>
                <a:cs typeface="Times New Roman" pitchFamily="18" charset="0"/>
              </a:rPr>
              <a:t>Const</a:t>
            </a:r>
            <a:endParaRPr lang="en-US" altLang="en-US" b="1" dirty="0" smtClean="0">
              <a:latin typeface="Times New Roman" pitchFamily="18" charset="0"/>
              <a:cs typeface="Times New Roman" pitchFamily="18" charset="0"/>
            </a:endParaRPr>
          </a:p>
          <a:p>
            <a:pPr eaLnBrk="1" hangingPunct="1"/>
            <a:r>
              <a:rPr lang="en-US" altLang="en-US" b="1" dirty="0" smtClean="0">
                <a:latin typeface="Times New Roman" pitchFamily="18" charset="0"/>
                <a:cs typeface="Times New Roman" pitchFamily="18" charset="0"/>
              </a:rPr>
              <a:t>Case Sensitivity in Identifier </a:t>
            </a:r>
          </a:p>
          <a:p>
            <a:pPr lvl="1" eaLnBrk="1" hangingPunct="1"/>
            <a:r>
              <a:rPr lang="en-US" altLang="en-US" b="1" dirty="0" smtClean="0">
                <a:latin typeface="Times New Roman" pitchFamily="18" charset="0"/>
                <a:cs typeface="Times New Roman" pitchFamily="18" charset="0"/>
              </a:rPr>
              <a:t>Visual Basic is </a:t>
            </a:r>
            <a:r>
              <a:rPr lang="en-US" altLang="en-US" sz="4000" b="1" i="1" dirty="0" smtClean="0">
                <a:latin typeface="Times New Roman" pitchFamily="18" charset="0"/>
                <a:cs typeface="Times New Roman" pitchFamily="18" charset="0"/>
              </a:rPr>
              <a:t>not</a:t>
            </a:r>
            <a:r>
              <a:rPr lang="en-US" altLang="en-US" b="1" dirty="0" smtClean="0">
                <a:latin typeface="Times New Roman" pitchFamily="18" charset="0"/>
                <a:cs typeface="Times New Roman" pitchFamily="18" charset="0"/>
              </a:rPr>
              <a:t> Case Sensitive.</a:t>
            </a:r>
          </a:p>
        </p:txBody>
      </p:sp>
      <p:sp>
        <p:nvSpPr>
          <p:cNvPr id="9218" name="Rectangle 2"/>
          <p:cNvSpPr>
            <a:spLocks noGrp="1" noChangeArrowheads="1"/>
          </p:cNvSpPr>
          <p:nvPr>
            <p:ph type="title"/>
          </p:nvPr>
        </p:nvSpPr>
        <p:spPr>
          <a:xfrm>
            <a:off x="952500" y="11430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Keywords</a:t>
            </a:r>
          </a:p>
        </p:txBody>
      </p:sp>
    </p:spTree>
    <p:extLst>
      <p:ext uri="{BB962C8B-B14F-4D97-AF65-F5344CB8AC3E}">
        <p14:creationId xmlns:p14="http://schemas.microsoft.com/office/powerpoint/2010/main" val="35051265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a:xfrm>
            <a:off x="1142999" y="2895600"/>
            <a:ext cx="7987145" cy="3945082"/>
          </a:xfrm>
        </p:spPr>
        <p:txBody>
          <a:bodyPr>
            <a:normAutofit fontScale="92500"/>
          </a:bodyPr>
          <a:lstStyle/>
          <a:p>
            <a:pPr eaLnBrk="1" hangingPunct="1"/>
            <a:r>
              <a:rPr lang="en-US" altLang="en-US" b="1" dirty="0" smtClean="0">
                <a:latin typeface="Times New Roman" pitchFamily="18" charset="0"/>
                <a:cs typeface="Times New Roman" pitchFamily="18" charset="0"/>
              </a:rPr>
              <a:t>When a decimal number ends with .5. Visual Basic will round up if the decimal number is an odd number and round down if the decimal number is even.</a:t>
            </a:r>
          </a:p>
          <a:p>
            <a:pPr eaLnBrk="1" hangingPunct="1"/>
            <a:r>
              <a:rPr lang="en-US" altLang="en-US" b="1" dirty="0" smtClean="0">
                <a:latin typeface="Times New Roman" pitchFamily="18" charset="0"/>
                <a:cs typeface="Times New Roman" pitchFamily="18" charset="0"/>
              </a:rPr>
              <a:t>Example:</a:t>
            </a:r>
          </a:p>
          <a:p>
            <a:pPr lvl="1" eaLnBrk="1" hangingPunct="1">
              <a:buFont typeface="Verdana" pitchFamily="34" charset="0"/>
              <a:buNone/>
            </a:pPr>
            <a:r>
              <a:rPr lang="en-US" altLang="en-US" sz="2200" b="1" dirty="0" smtClean="0">
                <a:latin typeface="Times New Roman" pitchFamily="18" charset="0"/>
                <a:cs typeface="Times New Roman" pitchFamily="18" charset="0"/>
              </a:rPr>
              <a:t>Dim </a:t>
            </a: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as Integer</a:t>
            </a:r>
          </a:p>
          <a:p>
            <a:pPr lvl="1" eaLnBrk="1" hangingPunct="1">
              <a:buFont typeface="Verdana" pitchFamily="34" charset="0"/>
              <a:buNone/>
            </a:pP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 5.5 ‘</a:t>
            </a: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is assigned 6 because </a:t>
            </a: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is an Integer and 5 is odd</a:t>
            </a:r>
          </a:p>
          <a:p>
            <a:pPr lvl="1" eaLnBrk="1" hangingPunct="1">
              <a:buFont typeface="Verdana" pitchFamily="34" charset="0"/>
              <a:buNone/>
            </a:pP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 6.5 ‘</a:t>
            </a: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is assigned 6 because </a:t>
            </a:r>
            <a:r>
              <a:rPr lang="en-US" altLang="en-US" sz="2200" b="1" dirty="0" err="1" smtClean="0">
                <a:latin typeface="Times New Roman" pitchFamily="18" charset="0"/>
                <a:cs typeface="Times New Roman" pitchFamily="18" charset="0"/>
              </a:rPr>
              <a:t>intX</a:t>
            </a:r>
            <a:r>
              <a:rPr lang="en-US" altLang="en-US" sz="2200" b="1" dirty="0" smtClean="0">
                <a:latin typeface="Times New Roman" pitchFamily="18" charset="0"/>
                <a:cs typeface="Times New Roman" pitchFamily="18" charset="0"/>
              </a:rPr>
              <a:t> is an Integer and 6 is even</a:t>
            </a:r>
          </a:p>
        </p:txBody>
      </p:sp>
      <p:sp>
        <p:nvSpPr>
          <p:cNvPr id="7170" name="Rectangle 2"/>
          <p:cNvSpPr>
            <a:spLocks noGrp="1" noChangeArrowheads="1"/>
          </p:cNvSpPr>
          <p:nvPr>
            <p:ph type="title"/>
          </p:nvPr>
        </p:nvSpPr>
        <p:spPr>
          <a:xfrm>
            <a:off x="1219200" y="1219200"/>
            <a:ext cx="7924800" cy="10668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Rounding</a:t>
            </a:r>
          </a:p>
        </p:txBody>
      </p:sp>
    </p:spTree>
    <p:extLst>
      <p:ext uri="{BB962C8B-B14F-4D97-AF65-F5344CB8AC3E}">
        <p14:creationId xmlns:p14="http://schemas.microsoft.com/office/powerpoint/2010/main" val="41783488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a:xfrm>
            <a:off x="1143000" y="3081337"/>
            <a:ext cx="8001000" cy="3776663"/>
          </a:xfrm>
        </p:spPr>
        <p:txBody>
          <a:bodyPr>
            <a:normAutofit lnSpcReduction="10000"/>
          </a:bodyPr>
          <a:lstStyle/>
          <a:p>
            <a:pPr eaLnBrk="1" hangingPunct="1"/>
            <a:r>
              <a:rPr lang="en-US" altLang="en-US" sz="2800" b="1" dirty="0" smtClean="0">
                <a:latin typeface="Times New Roman" pitchFamily="18" charset="0"/>
                <a:cs typeface="Times New Roman" pitchFamily="18" charset="0"/>
              </a:rPr>
              <a:t>Visual Basic automatically converts data to match the type of the variable it is being assigned to. </a:t>
            </a:r>
          </a:p>
          <a:p>
            <a:pPr eaLnBrk="1" hangingPunct="1"/>
            <a:r>
              <a:rPr lang="en-US" altLang="en-US" sz="2800" b="1" dirty="0" smtClean="0">
                <a:latin typeface="Times New Roman" pitchFamily="18" charset="0"/>
                <a:cs typeface="Times New Roman" pitchFamily="18" charset="0"/>
              </a:rPr>
              <a:t>(Implicit-computer changes it)</a:t>
            </a:r>
          </a:p>
          <a:p>
            <a:pPr lvl="1" eaLnBrk="1" hangingPunct="1"/>
            <a:r>
              <a:rPr lang="en-US" altLang="en-US" sz="2400" b="1" dirty="0" smtClean="0">
                <a:latin typeface="Times New Roman" pitchFamily="18" charset="0"/>
                <a:cs typeface="Times New Roman" pitchFamily="18" charset="0"/>
              </a:rPr>
              <a:t>Example: Dim </a:t>
            </a:r>
            <a:r>
              <a:rPr lang="en-US" altLang="en-US" sz="2400" b="1" dirty="0" err="1" smtClean="0">
                <a:latin typeface="Times New Roman" pitchFamily="18" charset="0"/>
                <a:cs typeface="Times New Roman" pitchFamily="18" charset="0"/>
              </a:rPr>
              <a:t>intSum</a:t>
            </a:r>
            <a:r>
              <a:rPr lang="en-US" altLang="en-US" sz="2400" b="1" dirty="0" smtClean="0">
                <a:latin typeface="Times New Roman" pitchFamily="18" charset="0"/>
                <a:cs typeface="Times New Roman" pitchFamily="18" charset="0"/>
              </a:rPr>
              <a:t> As Integer</a:t>
            </a:r>
          </a:p>
          <a:p>
            <a:pPr lvl="2" eaLnBrk="1" hangingPunct="1">
              <a:buFontTx/>
              <a:buNone/>
            </a:pPr>
            <a:r>
              <a:rPr lang="en-US" altLang="en-US" sz="2000" b="1" dirty="0" smtClean="0">
                <a:latin typeface="Times New Roman" pitchFamily="18" charset="0"/>
                <a:cs typeface="Times New Roman" pitchFamily="18" charset="0"/>
              </a:rPr>
              <a:t>           </a:t>
            </a:r>
            <a:r>
              <a:rPr lang="en-US" altLang="en-US" sz="2000" b="1" dirty="0" err="1" smtClean="0">
                <a:latin typeface="Times New Roman" pitchFamily="18" charset="0"/>
                <a:cs typeface="Times New Roman" pitchFamily="18" charset="0"/>
              </a:rPr>
              <a:t>intSum</a:t>
            </a:r>
            <a:r>
              <a:rPr lang="en-US" altLang="en-US" sz="2000" b="1" dirty="0" smtClean="0">
                <a:latin typeface="Times New Roman" pitchFamily="18" charset="0"/>
                <a:cs typeface="Times New Roman" pitchFamily="18" charset="0"/>
              </a:rPr>
              <a:t> = 6.7  ‘</a:t>
            </a:r>
            <a:r>
              <a:rPr lang="en-US" altLang="en-US" sz="2000" b="1" i="1" dirty="0" err="1" smtClean="0">
                <a:latin typeface="Times New Roman" pitchFamily="18" charset="0"/>
                <a:cs typeface="Times New Roman" pitchFamily="18" charset="0"/>
              </a:rPr>
              <a:t>intSum</a:t>
            </a:r>
            <a:r>
              <a:rPr lang="en-US" altLang="en-US" sz="2000" b="1" i="1" dirty="0" smtClean="0">
                <a:latin typeface="Times New Roman" pitchFamily="18" charset="0"/>
                <a:cs typeface="Times New Roman" pitchFamily="18" charset="0"/>
              </a:rPr>
              <a:t> will get 7</a:t>
            </a:r>
          </a:p>
          <a:p>
            <a:pPr eaLnBrk="1" hangingPunct="1"/>
            <a:r>
              <a:rPr lang="en-US" altLang="en-US" sz="2800" b="1" dirty="0" smtClean="0">
                <a:latin typeface="Times New Roman" pitchFamily="18" charset="0"/>
                <a:cs typeface="Times New Roman" pitchFamily="18" charset="0"/>
              </a:rPr>
              <a:t>Data typed in a text box is a String</a:t>
            </a:r>
          </a:p>
          <a:p>
            <a:pPr eaLnBrk="1" hangingPunct="1"/>
            <a:r>
              <a:rPr lang="en-US" altLang="en-US" sz="2800" b="1" dirty="0" smtClean="0">
                <a:latin typeface="Times New Roman" pitchFamily="18" charset="0"/>
                <a:cs typeface="Times New Roman" pitchFamily="18" charset="0"/>
              </a:rPr>
              <a:t>The String will be converted by Visual Basic to the appropriate data type when assigning it.</a:t>
            </a:r>
          </a:p>
        </p:txBody>
      </p:sp>
      <p:sp>
        <p:nvSpPr>
          <p:cNvPr id="8194" name="Rectangle 2"/>
          <p:cNvSpPr>
            <a:spLocks noGrp="1" noChangeArrowheads="1"/>
          </p:cNvSpPr>
          <p:nvPr>
            <p:ph type="title"/>
          </p:nvPr>
        </p:nvSpPr>
        <p:spPr>
          <a:xfrm>
            <a:off x="914400" y="11430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Automatic Type Conversion</a:t>
            </a:r>
          </a:p>
        </p:txBody>
      </p:sp>
    </p:spTree>
    <p:extLst>
      <p:ext uri="{BB962C8B-B14F-4D97-AF65-F5344CB8AC3E}">
        <p14:creationId xmlns:p14="http://schemas.microsoft.com/office/powerpoint/2010/main" val="7911789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1"/>
          </p:nvPr>
        </p:nvSpPr>
        <p:spPr>
          <a:xfrm>
            <a:off x="1156855" y="4419600"/>
            <a:ext cx="8001000" cy="1871663"/>
          </a:xfrm>
        </p:spPr>
        <p:txBody>
          <a:bodyPr>
            <a:normAutofit fontScale="92500" lnSpcReduction="10000"/>
          </a:bodyPr>
          <a:lstStyle/>
          <a:p>
            <a:pPr eaLnBrk="1" hangingPunct="1"/>
            <a:r>
              <a:rPr lang="en-US" altLang="en-US" b="1" dirty="0" smtClean="0">
                <a:latin typeface="Times New Roman" pitchFamily="18" charset="0"/>
                <a:cs typeface="Times New Roman" pitchFamily="18" charset="0"/>
              </a:rPr>
              <a:t>Trying to assign a value into an inappropriate data type  causes an error.</a:t>
            </a: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intSum</a:t>
            </a:r>
            <a:r>
              <a:rPr lang="en-US" altLang="en-US" b="1" dirty="0" smtClean="0">
                <a:latin typeface="Times New Roman" pitchFamily="18" charset="0"/>
                <a:cs typeface="Times New Roman" pitchFamily="18" charset="0"/>
              </a:rPr>
              <a:t> = “</a:t>
            </a:r>
            <a:r>
              <a:rPr lang="en-US" altLang="en-US" b="1" dirty="0" err="1" smtClean="0">
                <a:latin typeface="Times New Roman" pitchFamily="18" charset="0"/>
                <a:cs typeface="Times New Roman" pitchFamily="18" charset="0"/>
              </a:rPr>
              <a:t>abc</a:t>
            </a:r>
            <a:r>
              <a:rPr lang="en-US" altLang="en-US" b="1" dirty="0" smtClean="0">
                <a:latin typeface="Times New Roman" pitchFamily="18" charset="0"/>
                <a:cs typeface="Times New Roman" pitchFamily="18" charset="0"/>
              </a:rPr>
              <a:t>” ‘Trying to assign a string to an Integer. </a:t>
            </a:r>
          </a:p>
        </p:txBody>
      </p:sp>
      <p:sp>
        <p:nvSpPr>
          <p:cNvPr id="9218" name="Rectangle 2"/>
          <p:cNvSpPr>
            <a:spLocks noGrp="1" noChangeArrowheads="1"/>
          </p:cNvSpPr>
          <p:nvPr>
            <p:ph type="title"/>
          </p:nvPr>
        </p:nvSpPr>
        <p:spPr>
          <a:xfrm>
            <a:off x="914400" y="15240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Invalid data type conversion</a:t>
            </a:r>
          </a:p>
        </p:txBody>
      </p:sp>
    </p:spTree>
    <p:extLst>
      <p:ext uri="{BB962C8B-B14F-4D97-AF65-F5344CB8AC3E}">
        <p14:creationId xmlns:p14="http://schemas.microsoft.com/office/powerpoint/2010/main" val="3003924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143000" y="1143001"/>
            <a:ext cx="7904018" cy="609599"/>
          </a:xfrm>
        </p:spPr>
        <p:txBody>
          <a:bodyPr>
            <a:normAutofit fontScale="90000"/>
          </a:bodyPr>
          <a:lstStyle/>
          <a:p>
            <a:r>
              <a:rPr lang="en-US" sz="4800" b="1" dirty="0"/>
              <a:t>Numeric Data </a:t>
            </a:r>
            <a:r>
              <a:rPr lang="en-US" sz="4800" b="1" dirty="0" smtClean="0"/>
              <a:t>Types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3000" y="1828801"/>
            <a:ext cx="8001000" cy="5001490"/>
          </a:xfrm>
        </p:spPr>
        <p:txBody>
          <a:bodyPr>
            <a:normAutofit lnSpcReduction="10000"/>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Numeric </a:t>
            </a:r>
            <a:r>
              <a:rPr lang="en-US" dirty="0">
                <a:solidFill>
                  <a:schemeClr val="tx1"/>
                </a:solidFill>
                <a:latin typeface="Times New Roman" panose="02020603050405020304" pitchFamily="18" charset="0"/>
                <a:cs typeface="Times New Roman" panose="02020603050405020304" pitchFamily="18" charset="0"/>
              </a:rPr>
              <a:t>data types comprises numbers that can be calculated arithmetically using standard operators such as addition, subtraction, multiplication, division and more</a:t>
            </a:r>
            <a:r>
              <a:rPr lang="en-US" dirty="0" smtClean="0">
                <a:solidFill>
                  <a:schemeClr val="tx1"/>
                </a:solidFill>
                <a:latin typeface="Times New Roman" panose="02020603050405020304" pitchFamily="18" charset="0"/>
                <a:cs typeface="Times New Roman" panose="02020603050405020304" pitchFamily="18" charset="0"/>
              </a:rPr>
              <a:t>.</a:t>
            </a:r>
          </a:p>
          <a:p>
            <a:pPr algn="l"/>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Examples of numeric data types are examination marks, height, body weight, number of customers, stock price, price of goods, bills, bus fares and more</a:t>
            </a:r>
            <a:r>
              <a:rPr lang="en-US" dirty="0" smtClean="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103507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idx="1"/>
          </p:nvPr>
        </p:nvSpPr>
        <p:spPr>
          <a:xfrm>
            <a:off x="1239982" y="3657600"/>
            <a:ext cx="7924800" cy="2862263"/>
          </a:xfrm>
        </p:spPr>
        <p:txBody>
          <a:bodyPr>
            <a:normAutofit fontScale="85000" lnSpcReduction="10000"/>
          </a:bodyPr>
          <a:lstStyle/>
          <a:p>
            <a:pPr eaLnBrk="1" hangingPunct="1"/>
            <a:r>
              <a:rPr lang="en-US" altLang="en-US" b="1" dirty="0" smtClean="0">
                <a:latin typeface="Times New Roman" pitchFamily="18" charset="0"/>
                <a:cs typeface="Times New Roman" pitchFamily="18" charset="0"/>
              </a:rPr>
              <a:t>\ - Integer Division – truncates the decimal portion of the quotient which results in an Integer.</a:t>
            </a: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intSum</a:t>
            </a:r>
            <a:r>
              <a:rPr lang="en-US" altLang="en-US" b="1" dirty="0" smtClean="0">
                <a:latin typeface="Times New Roman" pitchFamily="18" charset="0"/>
                <a:cs typeface="Times New Roman" pitchFamily="18" charset="0"/>
              </a:rPr>
              <a:t> = 20\7 ‘</a:t>
            </a:r>
            <a:r>
              <a:rPr lang="en-US" altLang="en-US" b="1" dirty="0" err="1" smtClean="0">
                <a:latin typeface="Times New Roman" pitchFamily="18" charset="0"/>
                <a:cs typeface="Times New Roman" pitchFamily="18" charset="0"/>
              </a:rPr>
              <a:t>intSum</a:t>
            </a:r>
            <a:r>
              <a:rPr lang="en-US" altLang="en-US" b="1" dirty="0" smtClean="0">
                <a:latin typeface="Times New Roman" pitchFamily="18" charset="0"/>
                <a:cs typeface="Times New Roman" pitchFamily="18" charset="0"/>
              </a:rPr>
              <a:t> is assigned 2</a:t>
            </a:r>
          </a:p>
          <a:p>
            <a:pPr eaLnBrk="1" hangingPunct="1"/>
            <a:r>
              <a:rPr lang="en-US" altLang="en-US" b="1" dirty="0" smtClean="0">
                <a:latin typeface="Times New Roman" pitchFamily="18" charset="0"/>
                <a:cs typeface="Times New Roman" pitchFamily="18" charset="0"/>
              </a:rPr>
              <a:t>Mod – Modulus Division – returns the remainder resulting from division. </a:t>
            </a:r>
          </a:p>
          <a:p>
            <a:pPr lvl="1" eaLnBrk="1" hangingPunct="1"/>
            <a:r>
              <a:rPr lang="en-US" altLang="en-US" b="1" dirty="0" smtClean="0">
                <a:latin typeface="Times New Roman" pitchFamily="18" charset="0"/>
                <a:cs typeface="Times New Roman" pitchFamily="18" charset="0"/>
              </a:rPr>
              <a:t>Example: </a:t>
            </a:r>
            <a:r>
              <a:rPr lang="en-US" altLang="en-US" b="1" dirty="0" err="1" smtClean="0">
                <a:latin typeface="Times New Roman" pitchFamily="18" charset="0"/>
                <a:cs typeface="Times New Roman" pitchFamily="18" charset="0"/>
              </a:rPr>
              <a:t>intSum</a:t>
            </a:r>
            <a:r>
              <a:rPr lang="en-US" altLang="en-US" b="1" dirty="0" smtClean="0">
                <a:latin typeface="Times New Roman" pitchFamily="18" charset="0"/>
                <a:cs typeface="Times New Roman" pitchFamily="18" charset="0"/>
              </a:rPr>
              <a:t> = 20 Mod 7 ‘</a:t>
            </a:r>
            <a:r>
              <a:rPr lang="en-US" altLang="en-US" b="1" dirty="0" err="1" smtClean="0">
                <a:latin typeface="Times New Roman" pitchFamily="18" charset="0"/>
                <a:cs typeface="Times New Roman" pitchFamily="18" charset="0"/>
              </a:rPr>
              <a:t>intSum</a:t>
            </a:r>
            <a:r>
              <a:rPr lang="en-US" altLang="en-US" b="1" dirty="0" smtClean="0">
                <a:latin typeface="Times New Roman" pitchFamily="18" charset="0"/>
                <a:cs typeface="Times New Roman" pitchFamily="18" charset="0"/>
              </a:rPr>
              <a:t> is assigned 6</a:t>
            </a:r>
          </a:p>
        </p:txBody>
      </p:sp>
      <p:sp>
        <p:nvSpPr>
          <p:cNvPr id="10242" name="Rectangle 2"/>
          <p:cNvSpPr>
            <a:spLocks noGrp="1" noChangeArrowheads="1"/>
          </p:cNvSpPr>
          <p:nvPr>
            <p:ph type="title"/>
          </p:nvPr>
        </p:nvSpPr>
        <p:spPr>
          <a:xfrm>
            <a:off x="1142999" y="1219200"/>
            <a:ext cx="8011391" cy="1173162"/>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Special Division Operators</a:t>
            </a:r>
          </a:p>
        </p:txBody>
      </p:sp>
    </p:spTree>
    <p:extLst>
      <p:ext uri="{BB962C8B-B14F-4D97-AF65-F5344CB8AC3E}">
        <p14:creationId xmlns:p14="http://schemas.microsoft.com/office/powerpoint/2010/main" val="8351219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1066800" y="2209800"/>
            <a:ext cx="8077200" cy="3886200"/>
          </a:xfrm>
        </p:spPr>
        <p:txBody>
          <a:bodyPr>
            <a:normAutofit/>
          </a:bodyPr>
          <a:lstStyle/>
          <a:p>
            <a:pPr eaLnBrk="1" hangingPunct="1"/>
            <a:r>
              <a:rPr lang="en-US" altLang="en-US" b="1" dirty="0" smtClean="0">
                <a:latin typeface="Times New Roman" pitchFamily="18" charset="0"/>
                <a:cs typeface="Times New Roman" pitchFamily="18" charset="0"/>
              </a:rPr>
              <a:t>Syntax Error – statements that violates the rules of Visual Basic</a:t>
            </a:r>
          </a:p>
          <a:p>
            <a:pPr lvl="1" eaLnBrk="1" hangingPunct="1"/>
            <a:r>
              <a:rPr lang="en-US" altLang="en-US" b="1" dirty="0" smtClean="0">
                <a:latin typeface="Times New Roman" pitchFamily="18" charset="0"/>
                <a:cs typeface="Times New Roman" pitchFamily="18" charset="0"/>
              </a:rPr>
              <a:t>Example: Dim </a:t>
            </a:r>
            <a:r>
              <a:rPr lang="en-US" altLang="en-US" b="1" dirty="0" err="1" smtClean="0">
                <a:latin typeface="Times New Roman" pitchFamily="18" charset="0"/>
                <a:cs typeface="Times New Roman" pitchFamily="18" charset="0"/>
              </a:rPr>
              <a:t>intX</a:t>
            </a:r>
            <a:r>
              <a:rPr lang="en-US" altLang="en-US" b="1" dirty="0" smtClean="0">
                <a:latin typeface="Times New Roman" pitchFamily="18" charset="0"/>
                <a:cs typeface="Times New Roman" pitchFamily="18" charset="0"/>
              </a:rPr>
              <a:t> As Integer = 12  </a:t>
            </a:r>
            <a:r>
              <a:rPr lang="en-US" altLang="en-US" b="1" dirty="0" smtClean="0">
                <a:solidFill>
                  <a:srgbClr val="00B050"/>
                </a:solidFill>
                <a:latin typeface="Times New Roman" pitchFamily="18" charset="0"/>
                <a:cs typeface="Times New Roman" pitchFamily="18" charset="0"/>
              </a:rPr>
              <a:t>‘Syntax Error – Can’t assign variables in the declaration.</a:t>
            </a:r>
          </a:p>
          <a:p>
            <a:pPr lvl="1" eaLnBrk="1" hangingPunct="1"/>
            <a:r>
              <a:rPr lang="en-US" altLang="en-US" b="1" dirty="0" smtClean="0">
                <a:latin typeface="Times New Roman" pitchFamily="18" charset="0"/>
                <a:cs typeface="Times New Roman" pitchFamily="18" charset="0"/>
              </a:rPr>
              <a:t>Syntax Error are displayed in </a:t>
            </a:r>
            <a:r>
              <a:rPr lang="en-US" altLang="en-US" b="1" dirty="0" smtClean="0">
                <a:solidFill>
                  <a:srgbClr val="FF0000"/>
                </a:solidFill>
                <a:latin typeface="Times New Roman" pitchFamily="18" charset="0"/>
                <a:cs typeface="Times New Roman" pitchFamily="18" charset="0"/>
              </a:rPr>
              <a:t>Red</a:t>
            </a:r>
            <a:r>
              <a:rPr lang="en-US" altLang="en-US" b="1" dirty="0" smtClean="0">
                <a:latin typeface="Times New Roman" pitchFamily="18" charset="0"/>
                <a:cs typeface="Times New Roman" pitchFamily="18" charset="0"/>
              </a:rPr>
              <a:t> in the Code Editor.</a:t>
            </a:r>
          </a:p>
        </p:txBody>
      </p:sp>
      <p:sp>
        <p:nvSpPr>
          <p:cNvPr id="26626" name="Rectangle 2"/>
          <p:cNvSpPr>
            <a:spLocks noGrp="1" noChangeArrowheads="1"/>
          </p:cNvSpPr>
          <p:nvPr>
            <p:ph type="title"/>
          </p:nvPr>
        </p:nvSpPr>
        <p:spPr>
          <a:xfrm>
            <a:off x="914400" y="1066800"/>
            <a:ext cx="8229600" cy="1143000"/>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 </a:t>
            </a:r>
            <a:r>
              <a:rPr lang="en-US" dirty="0">
                <a:solidFill>
                  <a:schemeClr val="tx1"/>
                </a:solidFill>
                <a:latin typeface="Times New Roman" pitchFamily="18" charset="0"/>
                <a:cs typeface="Times New Roman" pitchFamily="18" charset="0"/>
              </a:rPr>
              <a:t>Syntax Error</a:t>
            </a:r>
          </a:p>
        </p:txBody>
      </p:sp>
    </p:spTree>
    <p:extLst>
      <p:ext uri="{BB962C8B-B14F-4D97-AF65-F5344CB8AC3E}">
        <p14:creationId xmlns:p14="http://schemas.microsoft.com/office/powerpoint/2010/main" val="30115415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idx="1"/>
          </p:nvPr>
        </p:nvSpPr>
        <p:spPr>
          <a:xfrm>
            <a:off x="1142999" y="1752599"/>
            <a:ext cx="7994073" cy="1880755"/>
          </a:xfrm>
        </p:spPr>
        <p:txBody>
          <a:bodyPr>
            <a:normAutofit fontScale="92500" lnSpcReduction="20000"/>
          </a:bodyPr>
          <a:lstStyle/>
          <a:p>
            <a:pPr eaLnBrk="1" hangingPunct="1"/>
            <a:r>
              <a:rPr lang="en-US" altLang="en-US" b="1" dirty="0" smtClean="0">
                <a:latin typeface="Times New Roman" pitchFamily="18" charset="0"/>
                <a:cs typeface="Times New Roman" pitchFamily="18" charset="0"/>
              </a:rPr>
              <a:t>Errors that occur during the application run.</a:t>
            </a:r>
          </a:p>
          <a:p>
            <a:pPr eaLnBrk="1" hangingPunct="1"/>
            <a:r>
              <a:rPr lang="en-US" altLang="en-US" b="1" dirty="0" smtClean="0">
                <a:latin typeface="Times New Roman" pitchFamily="18" charset="0"/>
                <a:cs typeface="Times New Roman" pitchFamily="18" charset="0"/>
              </a:rPr>
              <a:t>Dialog box displays the error</a:t>
            </a:r>
          </a:p>
          <a:p>
            <a:pPr eaLnBrk="1" hangingPunct="1"/>
            <a:r>
              <a:rPr lang="en-US" altLang="en-US" b="1" dirty="0" smtClean="0">
                <a:latin typeface="Times New Roman" pitchFamily="18" charset="0"/>
                <a:cs typeface="Times New Roman" pitchFamily="18" charset="0"/>
              </a:rPr>
              <a:t>Clicking the button highlights the statement causing the runtime error.</a:t>
            </a:r>
          </a:p>
        </p:txBody>
      </p:sp>
      <p:sp>
        <p:nvSpPr>
          <p:cNvPr id="23554" name="Rectangle 2"/>
          <p:cNvSpPr>
            <a:spLocks noGrp="1" noChangeArrowheads="1"/>
          </p:cNvSpPr>
          <p:nvPr>
            <p:ph type="title"/>
          </p:nvPr>
        </p:nvSpPr>
        <p:spPr>
          <a:xfrm>
            <a:off x="1371600" y="990600"/>
            <a:ext cx="7772400" cy="914400"/>
          </a:xfrm>
        </p:spPr>
        <p:txBody>
          <a:bodyPr/>
          <a:lstStyle/>
          <a:p>
            <a:pPr algn="ctr" eaLnBrk="1" fontAlgn="auto" hangingPunct="1">
              <a:spcAft>
                <a:spcPts val="0"/>
              </a:spcAft>
              <a:defRPr/>
            </a:pPr>
            <a:r>
              <a:rPr lang="en-US" dirty="0">
                <a:solidFill>
                  <a:schemeClr val="tx1"/>
                </a:solidFill>
                <a:latin typeface="Times New Roman" pitchFamily="18" charset="0"/>
                <a:cs typeface="Times New Roman" pitchFamily="18" charset="0"/>
              </a:rPr>
              <a:t>Run-time errors</a:t>
            </a:r>
          </a:p>
        </p:txBody>
      </p:sp>
      <p:pic>
        <p:nvPicPr>
          <p:cNvPr id="30724" name="Picture 4" descr="E:\Classes\Visual Basic\PowerPoint\chapter4\Debug.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619500"/>
            <a:ext cx="6629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002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28600"/>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UNIT 2</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4038600"/>
            <a:ext cx="7987145" cy="2362200"/>
          </a:xfrm>
        </p:spPr>
        <p:txBody>
          <a:bodyPr/>
          <a:lstStyle/>
          <a:p>
            <a:r>
              <a:rPr lang="en-US" b="1" dirty="0">
                <a:solidFill>
                  <a:schemeClr val="tx1"/>
                </a:solidFill>
                <a:latin typeface="Times New Roman" panose="02020603050405020304" pitchFamily="18" charset="0"/>
                <a:cs typeface="Times New Roman" panose="02020603050405020304" pitchFamily="18" charset="0"/>
              </a:rPr>
              <a:t>Lesson 10                                                                                                                                                      Creating Arrays </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7170" name="Picture 2" descr="https://tse3.mm.bing.net/th?id=OIP.Md4f55364ec0857708d8a4a93a6340499o0&amp;pid=15.1&amp;P=0&amp;w=236&amp;h=1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981200"/>
            <a:ext cx="3429000" cy="2143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03786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Introduction to </a:t>
            </a:r>
            <a:r>
              <a:rPr lang="en-US" sz="4800" b="1" dirty="0" smtClean="0"/>
              <a:t>Arrays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2438399"/>
            <a:ext cx="7987145" cy="4391891"/>
          </a:xfrm>
        </p:spPr>
        <p:txBody>
          <a:bodyPr>
            <a:normAutofit fontScale="700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An </a:t>
            </a:r>
            <a:r>
              <a:rPr lang="en-US" dirty="0">
                <a:solidFill>
                  <a:schemeClr val="tx1"/>
                </a:solidFill>
                <a:latin typeface="Times New Roman" panose="02020603050405020304" pitchFamily="18" charset="0"/>
                <a:cs typeface="Times New Roman" panose="02020603050405020304" pitchFamily="18" charset="0"/>
              </a:rPr>
              <a:t>array is a group of variables belongs to the same data type . When we deal with a single item, we only need to declare one variable. However, if we have a list of similar type of data, it is better to declare an array of variables. </a:t>
            </a:r>
            <a:endParaRPr lang="en-US" dirty="0" smtClean="0">
              <a:solidFill>
                <a:schemeClr val="tx1"/>
              </a:solidFill>
              <a:latin typeface="Times New Roman" panose="02020603050405020304" pitchFamily="18" charset="0"/>
              <a:cs typeface="Times New Roman" panose="02020603050405020304" pitchFamily="18" charset="0"/>
            </a:endParaRPr>
          </a:p>
          <a:p>
            <a:pPr algn="l" fontAlgn="base"/>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if we need to enter one thousand phone numbers, it would be very tedious if we were to declare one thousand different phone numbers. Therefore, instead of declaring one thousand different phone numbers, we need to declare only one array. We can differentiate each phone number in an array by using subscript, the index value of each item, for example </a:t>
            </a:r>
            <a:r>
              <a:rPr lang="en-US" dirty="0" err="1">
                <a:solidFill>
                  <a:schemeClr val="tx1"/>
                </a:solidFill>
                <a:latin typeface="Times New Roman" panose="02020603050405020304" pitchFamily="18" charset="0"/>
                <a:cs typeface="Times New Roman" panose="02020603050405020304" pitchFamily="18" charset="0"/>
              </a:rPr>
              <a:t>phnum</a:t>
            </a:r>
            <a:r>
              <a:rPr lang="en-US" dirty="0">
                <a:solidFill>
                  <a:schemeClr val="tx1"/>
                </a:solidFill>
                <a:latin typeface="Times New Roman" panose="02020603050405020304" pitchFamily="18" charset="0"/>
                <a:cs typeface="Times New Roman" panose="02020603050405020304" pitchFamily="18" charset="0"/>
              </a:rPr>
              <a:t>(1), </a:t>
            </a:r>
            <a:r>
              <a:rPr lang="en-US" dirty="0" err="1">
                <a:solidFill>
                  <a:schemeClr val="tx1"/>
                </a:solidFill>
                <a:latin typeface="Times New Roman" panose="02020603050405020304" pitchFamily="18" charset="0"/>
                <a:cs typeface="Times New Roman" panose="02020603050405020304" pitchFamily="18" charset="0"/>
              </a:rPr>
              <a:t>phnum</a:t>
            </a:r>
            <a:r>
              <a:rPr lang="en-US" dirty="0">
                <a:solidFill>
                  <a:schemeClr val="tx1"/>
                </a:solidFill>
                <a:latin typeface="Times New Roman" panose="02020603050405020304" pitchFamily="18" charset="0"/>
                <a:cs typeface="Times New Roman" panose="02020603050405020304" pitchFamily="18" charset="0"/>
              </a:rPr>
              <a:t>(2),</a:t>
            </a:r>
            <a:r>
              <a:rPr lang="en-US" dirty="0" err="1">
                <a:solidFill>
                  <a:schemeClr val="tx1"/>
                </a:solidFill>
                <a:latin typeface="Times New Roman" panose="02020603050405020304" pitchFamily="18" charset="0"/>
                <a:cs typeface="Times New Roman" panose="02020603050405020304" pitchFamily="18" charset="0"/>
              </a:rPr>
              <a:t>phnum</a:t>
            </a:r>
            <a:r>
              <a:rPr lang="en-US" dirty="0">
                <a:solidFill>
                  <a:schemeClr val="tx1"/>
                </a:solidFill>
                <a:latin typeface="Times New Roman" panose="02020603050405020304" pitchFamily="18" charset="0"/>
                <a:cs typeface="Times New Roman" panose="02020603050405020304" pitchFamily="18" charset="0"/>
              </a:rPr>
              <a:t>(3) …….etc. , this makes declaring variables more streamline and much more time saving</a:t>
            </a:r>
            <a:r>
              <a:rPr lang="en-US" dirty="0" smtClean="0">
                <a:solidFill>
                  <a:schemeClr val="tx1"/>
                </a:solidFill>
                <a:latin typeface="Times New Roman" panose="02020603050405020304" pitchFamily="18" charset="0"/>
                <a:cs typeface="Times New Roman" panose="02020603050405020304" pitchFamily="18" charset="0"/>
              </a:rPr>
              <a:t>.</a:t>
            </a:r>
          </a:p>
          <a:p>
            <a:pPr algn="l"/>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03521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The Dimension of an </a:t>
            </a:r>
            <a:r>
              <a:rPr lang="en-US" sz="4800" b="1" dirty="0" smtClean="0"/>
              <a:t>Array</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2209799"/>
            <a:ext cx="7987145" cy="4620491"/>
          </a:xfrm>
        </p:spPr>
        <p:txBody>
          <a:bodyPr>
            <a:normAutofit fontScale="70000" lnSpcReduction="2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a:t>
            </a:r>
            <a:r>
              <a:rPr lang="en-US" dirty="0" smtClean="0">
                <a:solidFill>
                  <a:schemeClr val="tx1"/>
                </a:solidFill>
                <a:latin typeface="Times New Roman" panose="02020603050405020304" pitchFamily="18" charset="0"/>
                <a:cs typeface="Times New Roman" panose="02020603050405020304" pitchFamily="18" charset="0"/>
              </a:rPr>
              <a:t>rrays can be one dimensional or multidimensional.</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 one dimensional array resembles a table that comprises one row of items or one column of items.</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A multi-dimensional array is a table comprises rows and columns of items. </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way to reference an element in a one dimensional array is </a:t>
            </a:r>
            <a:r>
              <a:rPr lang="en-US" b="1" dirty="0" err="1" smtClean="0">
                <a:solidFill>
                  <a:schemeClr val="tx1"/>
                </a:solidFill>
                <a:latin typeface="Times New Roman" panose="02020603050405020304" pitchFamily="18" charset="0"/>
                <a:cs typeface="Times New Roman" panose="02020603050405020304" pitchFamily="18" charset="0"/>
              </a:rPr>
              <a:t>ArrayName</a:t>
            </a:r>
            <a:r>
              <a:rPr lang="en-US" b="1" dirty="0" smtClean="0">
                <a:solidFill>
                  <a:schemeClr val="tx1"/>
                </a:solidFill>
                <a:latin typeface="Times New Roman" panose="02020603050405020304" pitchFamily="18" charset="0"/>
                <a:cs typeface="Times New Roman" panose="02020603050405020304" pitchFamily="18" charset="0"/>
              </a:rPr>
              <a:t>(x)</a:t>
            </a:r>
            <a:r>
              <a:rPr lang="en-US" dirty="0" smtClean="0">
                <a:solidFill>
                  <a:schemeClr val="tx1"/>
                </a:solidFill>
                <a:latin typeface="Times New Roman" panose="02020603050405020304" pitchFamily="18" charset="0"/>
                <a:cs typeface="Times New Roman" panose="02020603050405020304" pitchFamily="18" charset="0"/>
              </a:rPr>
              <a:t>, where x is the index or position number of the element. </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way to reference an element in a two dimensional array is </a:t>
            </a:r>
            <a:r>
              <a:rPr lang="en-US" dirty="0" err="1" smtClean="0">
                <a:solidFill>
                  <a:schemeClr val="tx1"/>
                </a:solidFill>
                <a:latin typeface="Times New Roman" panose="02020603050405020304" pitchFamily="18" charset="0"/>
                <a:cs typeface="Times New Roman" panose="02020603050405020304" pitchFamily="18" charset="0"/>
              </a:rPr>
              <a:t>ArrayName</a:t>
            </a:r>
            <a:r>
              <a:rPr lang="en-US" dirty="0" smtClean="0">
                <a:solidFill>
                  <a:schemeClr val="tx1"/>
                </a:solidFill>
                <a:latin typeface="Times New Roman" panose="02020603050405020304" pitchFamily="18" charset="0"/>
                <a:cs typeface="Times New Roman" panose="02020603050405020304" pitchFamily="18" charset="0"/>
              </a:rPr>
              <a:t>(</a:t>
            </a:r>
            <a:r>
              <a:rPr lang="en-US" dirty="0" err="1" smtClean="0">
                <a:solidFill>
                  <a:schemeClr val="tx1"/>
                </a:solidFill>
                <a:latin typeface="Times New Roman" panose="02020603050405020304" pitchFamily="18" charset="0"/>
                <a:cs typeface="Times New Roman" panose="02020603050405020304" pitchFamily="18" charset="0"/>
              </a:rPr>
              <a:t>x,y</a:t>
            </a:r>
            <a:r>
              <a:rPr lang="en-US" dirty="0" smtClean="0">
                <a:solidFill>
                  <a:schemeClr val="tx1"/>
                </a:solidFill>
                <a:latin typeface="Times New Roman" panose="02020603050405020304" pitchFamily="18" charset="0"/>
                <a:cs typeface="Times New Roman" panose="02020603050405020304" pitchFamily="18" charset="0"/>
              </a:rPr>
              <a:t>), where (</a:t>
            </a:r>
            <a:r>
              <a:rPr lang="en-US" dirty="0" err="1" smtClean="0">
                <a:solidFill>
                  <a:schemeClr val="tx1"/>
                </a:solidFill>
                <a:latin typeface="Times New Roman" panose="02020603050405020304" pitchFamily="18" charset="0"/>
                <a:cs typeface="Times New Roman" panose="02020603050405020304" pitchFamily="18" charset="0"/>
              </a:rPr>
              <a:t>x,y</a:t>
            </a:r>
            <a:r>
              <a:rPr lang="en-US" dirty="0" smtClean="0">
                <a:solidFill>
                  <a:schemeClr val="tx1"/>
                </a:solidFill>
                <a:latin typeface="Times New Roman" panose="02020603050405020304" pitchFamily="18" charset="0"/>
                <a:cs typeface="Times New Roman" panose="02020603050405020304" pitchFamily="18" charset="0"/>
              </a:rPr>
              <a:t>) is the index of the element. Usually it is sufficient to use one dimensional and two dimensional array, you only need to use higher dimensional arrays if you need to deal with more complex problems.</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5609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Arrays</a:t>
            </a:r>
            <a:endParaRPr lang="en-US" sz="5400" dirty="0">
              <a:latin typeface="Arial Black" panose="020B0A04020102020204" pitchFamily="34" charset="0"/>
            </a:endParaRPr>
          </a:p>
        </p:txBody>
      </p:sp>
      <p:sp>
        <p:nvSpPr>
          <p:cNvPr id="6" name="Rectangle 1"/>
          <p:cNvSpPr>
            <a:spLocks noGrp="1" noChangeArrowheads="1"/>
          </p:cNvSpPr>
          <p:nvPr>
            <p:ph type="subTitle" idx="1"/>
          </p:nvPr>
        </p:nvSpPr>
        <p:spPr bwMode="auto">
          <a:xfrm>
            <a:off x="1420235" y="2743200"/>
            <a:ext cx="31379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One Dimensional Array</a:t>
            </a:r>
            <a:endParaRPr kumimoji="0" lang="en-US" altLang="en-US"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734393034"/>
              </p:ext>
            </p:extLst>
          </p:nvPr>
        </p:nvGraphicFramePr>
        <p:xfrm>
          <a:off x="1371599" y="3440271"/>
          <a:ext cx="7315201" cy="480060"/>
        </p:xfrm>
        <a:graphic>
          <a:graphicData uri="http://schemas.openxmlformats.org/drawingml/2006/table">
            <a:tbl>
              <a:tblPr firstRow="1" firstCol="1" bandRow="1">
                <a:tableStyleId>{5C22544A-7EE6-4342-B048-85BDC9FD1C3A}</a:tableStyleId>
              </a:tblPr>
              <a:tblGrid>
                <a:gridCol w="1828801"/>
                <a:gridCol w="658368"/>
                <a:gridCol w="804672"/>
                <a:gridCol w="950976"/>
                <a:gridCol w="877824"/>
                <a:gridCol w="804672"/>
                <a:gridCol w="731520"/>
                <a:gridCol w="658368"/>
              </a:tblGrid>
              <a:tr h="0">
                <a:tc>
                  <a:txBody>
                    <a:bodyPr/>
                    <a:lstStyle/>
                    <a:p>
                      <a:pPr marL="0" marR="0">
                        <a:lnSpc>
                          <a:spcPct val="200000"/>
                        </a:lnSpc>
                        <a:spcBef>
                          <a:spcPts val="0"/>
                        </a:spcBef>
                        <a:spcAft>
                          <a:spcPts val="0"/>
                        </a:spcAft>
                      </a:pPr>
                      <a:r>
                        <a:rPr lang="en-US" sz="1200">
                          <a:effectLst/>
                        </a:rPr>
                        <a:t>Customer Name</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Name(0)</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Name(1)</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Name(2)</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Name(3)</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Name(4)</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Name(5)</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Name(6)</a:t>
                      </a:r>
                      <a:endParaRPr lang="en-US" sz="1100" dirty="0">
                        <a:effectLst/>
                        <a:latin typeface="Calibri"/>
                        <a:ea typeface="Calibri"/>
                        <a:cs typeface="Times New Roman"/>
                      </a:endParaRPr>
                    </a:p>
                  </a:txBody>
                  <a:tcPr marL="0" marR="95250" marT="57150" marB="57150" anchor="b"/>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439404903"/>
              </p:ext>
            </p:extLst>
          </p:nvPr>
        </p:nvGraphicFramePr>
        <p:xfrm>
          <a:off x="1371600" y="4724400"/>
          <a:ext cx="7391400" cy="1920240"/>
        </p:xfrm>
        <a:graphic>
          <a:graphicData uri="http://schemas.openxmlformats.org/drawingml/2006/table">
            <a:tbl>
              <a:tblPr firstRow="1" firstCol="1" bandRow="1">
                <a:tableStyleId>{5C22544A-7EE6-4342-B048-85BDC9FD1C3A}</a:tableStyleId>
              </a:tblPr>
              <a:tblGrid>
                <a:gridCol w="1847850"/>
                <a:gridCol w="1847850"/>
                <a:gridCol w="1847850"/>
                <a:gridCol w="1847850"/>
              </a:tblGrid>
              <a:tr h="0">
                <a:tc>
                  <a:txBody>
                    <a:bodyPr/>
                    <a:lstStyle/>
                    <a:p>
                      <a:pPr marL="0" marR="0">
                        <a:lnSpc>
                          <a:spcPct val="200000"/>
                        </a:lnSpc>
                        <a:spcBef>
                          <a:spcPts val="0"/>
                        </a:spcBef>
                        <a:spcAft>
                          <a:spcPts val="0"/>
                        </a:spcAft>
                      </a:pPr>
                      <a:r>
                        <a:rPr lang="en-US" sz="1200" dirty="0">
                          <a:effectLst/>
                        </a:rPr>
                        <a:t>Name(0,0)</a:t>
                      </a:r>
                      <a:endParaRPr lang="en-US" sz="11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Name(0,1)</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Name(0,2)</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Name(0,3)</a:t>
                      </a:r>
                      <a:endParaRPr lang="en-US" sz="1100">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a:effectLst/>
                        </a:rPr>
                        <a:t>Name(1,0)</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Name(1,1)</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Name(1,2)</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Name(1,3)</a:t>
                      </a:r>
                      <a:endParaRPr lang="en-US" sz="1100">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a:effectLst/>
                        </a:rPr>
                        <a:t>Name(2,0)</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Name(2,1)</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Name(2,2)</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Name(2,3)</a:t>
                      </a:r>
                      <a:endParaRPr lang="en-US" sz="1100">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dirty="0">
                          <a:effectLst/>
                        </a:rPr>
                        <a:t>Name(3,0)</a:t>
                      </a:r>
                      <a:endParaRPr lang="en-US" sz="11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Name(3,1)</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Name(3,2)</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Name(3,3)</a:t>
                      </a:r>
                      <a:endParaRPr lang="en-US" sz="1100" dirty="0">
                        <a:effectLst/>
                        <a:latin typeface="Calibri"/>
                        <a:ea typeface="Calibri"/>
                        <a:cs typeface="Times New Roman"/>
                      </a:endParaRPr>
                    </a:p>
                  </a:txBody>
                  <a:tcPr marL="0" marR="95250" marT="57150" marB="57150" anchor="b"/>
                </a:tc>
              </a:tr>
            </a:tbl>
          </a:graphicData>
        </a:graphic>
      </p:graphicFrame>
      <p:sp>
        <p:nvSpPr>
          <p:cNvPr id="8" name="Rectangle 2"/>
          <p:cNvSpPr>
            <a:spLocks noChangeArrowheads="1"/>
          </p:cNvSpPr>
          <p:nvPr/>
        </p:nvSpPr>
        <p:spPr bwMode="auto">
          <a:xfrm>
            <a:off x="1219200" y="4112568"/>
            <a:ext cx="332520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Two Dimensional Array</a:t>
            </a:r>
            <a:endPar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3480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latin typeface="Times New Roman" panose="02020603050405020304" pitchFamily="18" charset="0"/>
                <a:cs typeface="Times New Roman" panose="02020603050405020304" pitchFamily="18" charset="0"/>
              </a:rPr>
              <a:t>Declaring an </a:t>
            </a:r>
            <a:r>
              <a:rPr lang="en-US" sz="4800" b="1" dirty="0" smtClean="0">
                <a:latin typeface="Times New Roman" panose="02020603050405020304" pitchFamily="18" charset="0"/>
                <a:cs typeface="Times New Roman" panose="02020603050405020304" pitchFamily="18" charset="0"/>
              </a:rPr>
              <a:t>Array</a:t>
            </a:r>
            <a:endParaRPr lang="en-US" sz="5400" dirty="0">
              <a:latin typeface="Arial Black" panose="020B0A04020102020204" pitchFamily="34" charset="0"/>
            </a:endParaRPr>
          </a:p>
        </p:txBody>
      </p:sp>
      <p:sp>
        <p:nvSpPr>
          <p:cNvPr id="3" name="Subtitle 2"/>
          <p:cNvSpPr>
            <a:spLocks noGrp="1"/>
          </p:cNvSpPr>
          <p:nvPr>
            <p:ph type="subTitle" idx="1"/>
          </p:nvPr>
        </p:nvSpPr>
        <p:spPr>
          <a:xfrm>
            <a:off x="1066799" y="1904999"/>
            <a:ext cx="8063345" cy="4925291"/>
          </a:xfrm>
        </p:spPr>
        <p:txBody>
          <a:bodyPr>
            <a:normAutofit fontScale="625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We </a:t>
            </a:r>
            <a:r>
              <a:rPr lang="en-US" dirty="0">
                <a:solidFill>
                  <a:schemeClr val="tx1"/>
                </a:solidFill>
                <a:latin typeface="Times New Roman" panose="02020603050405020304" pitchFamily="18" charset="0"/>
                <a:cs typeface="Times New Roman" panose="02020603050405020304" pitchFamily="18" charset="0"/>
              </a:rPr>
              <a:t>use </a:t>
            </a:r>
            <a:r>
              <a:rPr lang="en-US" b="1" dirty="0">
                <a:solidFill>
                  <a:schemeClr val="tx1"/>
                </a:solidFill>
                <a:latin typeface="Times New Roman" panose="02020603050405020304" pitchFamily="18" charset="0"/>
                <a:cs typeface="Times New Roman" panose="02020603050405020304" pitchFamily="18" charset="0"/>
              </a:rPr>
              <a:t>Public</a:t>
            </a:r>
            <a:r>
              <a:rPr lang="en-US" dirty="0">
                <a:solidFill>
                  <a:schemeClr val="tx1"/>
                </a:solidFill>
                <a:latin typeface="Times New Roman" panose="02020603050405020304" pitchFamily="18" charset="0"/>
                <a:cs typeface="Times New Roman" panose="02020603050405020304" pitchFamily="18" charset="0"/>
              </a:rPr>
              <a:t> or </a:t>
            </a:r>
            <a:r>
              <a:rPr lang="en-US" b="1" dirty="0">
                <a:solidFill>
                  <a:schemeClr val="tx1"/>
                </a:solidFill>
                <a:latin typeface="Times New Roman" panose="02020603050405020304" pitchFamily="18" charset="0"/>
                <a:cs typeface="Times New Roman" panose="02020603050405020304" pitchFamily="18" charset="0"/>
              </a:rPr>
              <a:t>Dim</a:t>
            </a:r>
            <a:r>
              <a:rPr lang="en-US" dirty="0">
                <a:solidFill>
                  <a:schemeClr val="tx1"/>
                </a:solidFill>
                <a:latin typeface="Times New Roman" panose="02020603050405020304" pitchFamily="18" charset="0"/>
                <a:cs typeface="Times New Roman" panose="02020603050405020304" pitchFamily="18" charset="0"/>
              </a:rPr>
              <a:t> statement to declare an array, similar to the way we declare a single variable. The Public statement declares an array that can be used throughout an application while the Dim statement declares an array that can be used only in a local procedure.</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statement to declare a one dimensional array is as follows:</a:t>
            </a:r>
          </a:p>
          <a:p>
            <a:pPr algn="l" fontAlgn="base"/>
            <a:r>
              <a:rPr lang="en-US" b="1" dirty="0" smtClean="0">
                <a:solidFill>
                  <a:schemeClr val="tx1"/>
                </a:solidFill>
                <a:latin typeface="Times New Roman" panose="02020603050405020304" pitchFamily="18" charset="0"/>
                <a:cs typeface="Times New Roman" panose="02020603050405020304" pitchFamily="18" charset="0"/>
              </a:rPr>
              <a:t>                 Dim </a:t>
            </a:r>
            <a:r>
              <a:rPr lang="en-US" b="1" dirty="0" err="1">
                <a:solidFill>
                  <a:schemeClr val="tx1"/>
                </a:solidFill>
                <a:latin typeface="Times New Roman" panose="02020603050405020304" pitchFamily="18" charset="0"/>
                <a:cs typeface="Times New Roman" panose="02020603050405020304" pitchFamily="18" charset="0"/>
              </a:rPr>
              <a:t>arrayName</a:t>
            </a:r>
            <a:r>
              <a:rPr lang="en-US" b="1" dirty="0">
                <a:solidFill>
                  <a:schemeClr val="tx1"/>
                </a:solidFill>
                <a:latin typeface="Times New Roman" panose="02020603050405020304" pitchFamily="18" charset="0"/>
                <a:cs typeface="Times New Roman" panose="02020603050405020304" pitchFamily="18" charset="0"/>
              </a:rPr>
              <a:t>(n) as </a:t>
            </a:r>
            <a:r>
              <a:rPr lang="en-US" b="1" dirty="0" err="1" smtClean="0">
                <a:solidFill>
                  <a:schemeClr val="tx1"/>
                </a:solidFill>
                <a:latin typeface="Times New Roman" panose="02020603050405020304" pitchFamily="18" charset="0"/>
                <a:cs typeface="Times New Roman" panose="02020603050405020304" pitchFamily="18" charset="0"/>
              </a:rPr>
              <a:t>dataType</a:t>
            </a:r>
            <a:endParaRPr lang="en-US" b="1" dirty="0" smtClean="0">
              <a:solidFill>
                <a:schemeClr val="tx1"/>
              </a:solidFill>
              <a:latin typeface="Times New Roman" panose="02020603050405020304" pitchFamily="18" charset="0"/>
              <a:cs typeface="Times New Roman" panose="02020603050405020304" pitchFamily="18" charset="0"/>
            </a:endParaRPr>
          </a:p>
          <a:p>
            <a:pPr algn="l" fontAlgn="base"/>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where n indicates the last index in the array. Note that n does not indicate the total number of elements in the array; it is one less than the total number of elements (n-1) because the first element is always the zeroth element. The first element is </a:t>
            </a:r>
            <a:r>
              <a:rPr lang="en-US" dirty="0" err="1">
                <a:solidFill>
                  <a:schemeClr val="tx1"/>
                </a:solidFill>
                <a:latin typeface="Times New Roman" panose="02020603050405020304" pitchFamily="18" charset="0"/>
                <a:cs typeface="Times New Roman" panose="02020603050405020304" pitchFamily="18" charset="0"/>
              </a:rPr>
              <a:t>arrayName</a:t>
            </a:r>
            <a:r>
              <a:rPr lang="en-US" dirty="0">
                <a:solidFill>
                  <a:schemeClr val="tx1"/>
                </a:solidFill>
                <a:latin typeface="Times New Roman" panose="02020603050405020304" pitchFamily="18" charset="0"/>
                <a:cs typeface="Times New Roman" panose="02020603050405020304" pitchFamily="18" charset="0"/>
              </a:rPr>
              <a:t>(0), the second element is </a:t>
            </a:r>
            <a:r>
              <a:rPr lang="en-US" dirty="0" err="1">
                <a:solidFill>
                  <a:schemeClr val="tx1"/>
                </a:solidFill>
                <a:latin typeface="Times New Roman" panose="02020603050405020304" pitchFamily="18" charset="0"/>
                <a:cs typeface="Times New Roman" panose="02020603050405020304" pitchFamily="18" charset="0"/>
              </a:rPr>
              <a:t>arrayName</a:t>
            </a:r>
            <a:r>
              <a:rPr lang="en-US" dirty="0">
                <a:solidFill>
                  <a:schemeClr val="tx1"/>
                </a:solidFill>
                <a:latin typeface="Times New Roman" panose="02020603050405020304" pitchFamily="18" charset="0"/>
                <a:cs typeface="Times New Roman" panose="02020603050405020304" pitchFamily="18" charset="0"/>
              </a:rPr>
              <a:t>(1), the third element is </a:t>
            </a:r>
            <a:r>
              <a:rPr lang="en-US" dirty="0" err="1">
                <a:solidFill>
                  <a:schemeClr val="tx1"/>
                </a:solidFill>
                <a:latin typeface="Times New Roman" panose="02020603050405020304" pitchFamily="18" charset="0"/>
                <a:cs typeface="Times New Roman" panose="02020603050405020304" pitchFamily="18" charset="0"/>
              </a:rPr>
              <a:t>arrayName</a:t>
            </a:r>
            <a:r>
              <a:rPr lang="en-US" dirty="0">
                <a:solidFill>
                  <a:schemeClr val="tx1"/>
                </a:solidFill>
                <a:latin typeface="Times New Roman" panose="02020603050405020304" pitchFamily="18" charset="0"/>
                <a:cs typeface="Times New Roman" panose="02020603050405020304" pitchFamily="18" charset="0"/>
              </a:rPr>
              <a:t>(2) and so on</a:t>
            </a:r>
            <a:r>
              <a:rPr lang="en-US" dirty="0" smtClean="0">
                <a:solidFill>
                  <a:schemeClr val="tx1"/>
                </a:solidFill>
                <a:latin typeface="Times New Roman" panose="02020603050405020304" pitchFamily="18" charset="0"/>
                <a:cs typeface="Times New Roman" panose="02020603050405020304" pitchFamily="18" charset="0"/>
              </a:rPr>
              <a:t>.</a:t>
            </a:r>
          </a:p>
          <a:p>
            <a:pPr algn="l" fontAlgn="base"/>
            <a:r>
              <a:rPr lang="en-US" dirty="0" smtClean="0">
                <a:solidFill>
                  <a:schemeClr val="tx1"/>
                </a:solidFill>
                <a:latin typeface="Times New Roman" panose="02020603050405020304" pitchFamily="18" charset="0"/>
                <a:cs typeface="Times New Roman" panose="02020603050405020304" pitchFamily="18" charset="0"/>
              </a:rPr>
              <a:t> </a:t>
            </a: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number of elements in an array is also known as length, we can retrieve the length of an array using the syntax </a:t>
            </a:r>
            <a:r>
              <a:rPr lang="en-US" b="1" dirty="0" err="1">
                <a:solidFill>
                  <a:schemeClr val="tx1"/>
                </a:solidFill>
                <a:latin typeface="Times New Roman" panose="02020603050405020304" pitchFamily="18" charset="0"/>
                <a:cs typeface="Times New Roman" panose="02020603050405020304" pitchFamily="18" charset="0"/>
              </a:rPr>
              <a:t>arrayName.length</a:t>
            </a:r>
            <a:r>
              <a:rPr lang="en-US" b="1" dirty="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43517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dirty="0">
                <a:latin typeface="Times New Roman" panose="02020603050405020304" pitchFamily="18" charset="0"/>
                <a:cs typeface="Times New Roman" panose="02020603050405020304" pitchFamily="18" charset="0"/>
              </a:rPr>
              <a:t>For example</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1981200"/>
            <a:ext cx="7987145" cy="4876800"/>
          </a:xfrm>
        </p:spPr>
        <p:txBody>
          <a:bodyPr>
            <a:normAutofit fontScale="70000" lnSpcReduction="20000"/>
          </a:bodyPr>
          <a:lstStyle/>
          <a:p>
            <a:pPr algn="l"/>
            <a:r>
              <a:rPr lang="en-US" dirty="0" smtClean="0">
                <a:solidFill>
                  <a:schemeClr val="tx1"/>
                </a:solidFill>
                <a:latin typeface="Times New Roman" panose="02020603050405020304" pitchFamily="18" charset="0"/>
                <a:cs typeface="Times New Roman" panose="02020603050405020304" pitchFamily="18" charset="0"/>
              </a:rPr>
              <a:t>Dim </a:t>
            </a:r>
            <a:r>
              <a:rPr lang="en-US" dirty="0" err="1" smtClean="0">
                <a:solidFill>
                  <a:schemeClr val="tx1"/>
                </a:solidFill>
                <a:latin typeface="Times New Roman" panose="02020603050405020304" pitchFamily="18" charset="0"/>
                <a:cs typeface="Times New Roman" panose="02020603050405020304" pitchFamily="18" charset="0"/>
              </a:rPr>
              <a:t>strCusName</a:t>
            </a:r>
            <a:r>
              <a:rPr lang="en-US" dirty="0" smtClean="0">
                <a:solidFill>
                  <a:schemeClr val="tx1"/>
                </a:solidFill>
                <a:latin typeface="Times New Roman" panose="02020603050405020304" pitchFamily="18" charset="0"/>
                <a:cs typeface="Times New Roman" panose="02020603050405020304" pitchFamily="18" charset="0"/>
              </a:rPr>
              <a:t>(10</a:t>
            </a:r>
            <a:r>
              <a:rPr lang="en-US" dirty="0">
                <a:solidFill>
                  <a:schemeClr val="tx1"/>
                </a:solidFill>
                <a:latin typeface="Times New Roman" panose="02020603050405020304" pitchFamily="18" charset="0"/>
                <a:cs typeface="Times New Roman" panose="02020603050405020304" pitchFamily="18" charset="0"/>
              </a:rPr>
              <a:t>) as String</a:t>
            </a:r>
          </a:p>
          <a:p>
            <a:pPr algn="l"/>
            <a:r>
              <a:rPr lang="en-US" dirty="0">
                <a:solidFill>
                  <a:schemeClr val="tx1"/>
                </a:solidFill>
                <a:latin typeface="Times New Roman" panose="02020603050405020304" pitchFamily="18" charset="0"/>
                <a:cs typeface="Times New Roman" panose="02020603050405020304" pitchFamily="18" charset="0"/>
              </a:rPr>
              <a:t>declares an array that comprises 11 elements starting from </a:t>
            </a:r>
            <a:r>
              <a:rPr lang="en-US" dirty="0" err="1">
                <a:solidFill>
                  <a:schemeClr val="tx1"/>
                </a:solidFill>
                <a:latin typeface="Times New Roman" panose="02020603050405020304" pitchFamily="18" charset="0"/>
                <a:cs typeface="Times New Roman" panose="02020603050405020304" pitchFamily="18" charset="0"/>
              </a:rPr>
              <a:t>CusName</a:t>
            </a:r>
            <a:r>
              <a:rPr lang="en-US" dirty="0">
                <a:solidFill>
                  <a:schemeClr val="tx1"/>
                </a:solidFill>
                <a:latin typeface="Times New Roman" panose="02020603050405020304" pitchFamily="18" charset="0"/>
                <a:cs typeface="Times New Roman" panose="02020603050405020304" pitchFamily="18" charset="0"/>
              </a:rPr>
              <a:t>(0) through to </a:t>
            </a:r>
            <a:r>
              <a:rPr lang="en-US" dirty="0" err="1">
                <a:solidFill>
                  <a:schemeClr val="tx1"/>
                </a:solidFill>
                <a:latin typeface="Times New Roman" panose="02020603050405020304" pitchFamily="18" charset="0"/>
                <a:cs typeface="Times New Roman" panose="02020603050405020304" pitchFamily="18" charset="0"/>
              </a:rPr>
              <a:t>CusName</a:t>
            </a:r>
            <a:r>
              <a:rPr lang="en-US" dirty="0">
                <a:solidFill>
                  <a:schemeClr val="tx1"/>
                </a:solidFill>
                <a:latin typeface="Times New Roman" panose="02020603050405020304" pitchFamily="18" charset="0"/>
                <a:cs typeface="Times New Roman" panose="02020603050405020304" pitchFamily="18" charset="0"/>
              </a:rPr>
              <a:t>(10)</a:t>
            </a:r>
          </a:p>
          <a:p>
            <a:pPr algn="l"/>
            <a:r>
              <a:rPr lang="en-US" dirty="0">
                <a:solidFill>
                  <a:schemeClr val="tx1"/>
                </a:solidFill>
                <a:latin typeface="Times New Roman" panose="02020603050405020304" pitchFamily="18" charset="0"/>
                <a:cs typeface="Times New Roman" panose="02020603050405020304" pitchFamily="18" charset="0"/>
              </a:rPr>
              <a:t>To determine the length of an array, you can write the following code</a:t>
            </a:r>
            <a:r>
              <a:rPr lang="en-US" dirty="0" smtClean="0">
                <a:solidFill>
                  <a:schemeClr val="tx1"/>
                </a:solidFill>
                <a:latin typeface="Times New Roman" panose="02020603050405020304" pitchFamily="18" charset="0"/>
                <a:cs typeface="Times New Roman" panose="02020603050405020304" pitchFamily="18" charset="0"/>
              </a:rPr>
              <a:t>:</a:t>
            </a:r>
          </a:p>
          <a:p>
            <a:pPr algn="l"/>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Form1_Load(sender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MyBase.Load</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strCusName</a:t>
            </a:r>
            <a:r>
              <a:rPr lang="en-US" b="1" dirty="0" smtClean="0">
                <a:solidFill>
                  <a:schemeClr val="tx1"/>
                </a:solidFill>
                <a:latin typeface="Times New Roman" panose="02020603050405020304" pitchFamily="18" charset="0"/>
                <a:cs typeface="Times New Roman" panose="02020603050405020304" pitchFamily="18" charset="0"/>
              </a:rPr>
              <a:t>(10</a:t>
            </a:r>
            <a:r>
              <a:rPr lang="en-US" b="1" dirty="0">
                <a:solidFill>
                  <a:schemeClr val="tx1"/>
                </a:solidFill>
                <a:latin typeface="Times New Roman" panose="02020603050405020304" pitchFamily="18" charset="0"/>
                <a:cs typeface="Times New Roman" panose="02020603050405020304" pitchFamily="18" charset="0"/>
              </a:rPr>
              <a:t>) 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MsgBox</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strCusName.Length</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End </a:t>
            </a:r>
            <a:r>
              <a:rPr lang="en-US" b="1" dirty="0" smtClean="0">
                <a:solidFill>
                  <a:schemeClr val="tx1"/>
                </a:solidFill>
                <a:latin typeface="Times New Roman" panose="02020603050405020304" pitchFamily="18" charset="0"/>
                <a:cs typeface="Times New Roman" panose="02020603050405020304" pitchFamily="18" charset="0"/>
              </a:rPr>
              <a:t>Sub</a:t>
            </a:r>
          </a:p>
          <a:p>
            <a:pPr algn="l"/>
            <a:endParaRPr lang="en-US" b="1"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Running the program produces a message box that displays the length of the array i.e. 11</a:t>
            </a:r>
          </a:p>
        </p:txBody>
      </p:sp>
    </p:spTree>
    <p:extLst>
      <p:ext uri="{BB962C8B-B14F-4D97-AF65-F5344CB8AC3E}">
        <p14:creationId xmlns:p14="http://schemas.microsoft.com/office/powerpoint/2010/main" val="39469078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152400"/>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Results</a:t>
            </a:r>
            <a:endParaRPr lang="en-US" sz="5400" dirty="0">
              <a:latin typeface="Arial Black" panose="020B0A04020102020204" pitchFamily="34" charset="0"/>
            </a:endParaRPr>
          </a:p>
        </p:txBody>
      </p:sp>
      <p:pic>
        <p:nvPicPr>
          <p:cNvPr id="5" name="Picture 4" descr="vb2013_figure10.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133600"/>
            <a:ext cx="3657600" cy="3048000"/>
          </a:xfrm>
          <a:prstGeom prst="rect">
            <a:avLst/>
          </a:prstGeom>
          <a:noFill/>
          <a:ln>
            <a:noFill/>
          </a:ln>
        </p:spPr>
      </p:pic>
    </p:spTree>
    <p:extLst>
      <p:ext uri="{BB962C8B-B14F-4D97-AF65-F5344CB8AC3E}">
        <p14:creationId xmlns:p14="http://schemas.microsoft.com/office/powerpoint/2010/main" val="66587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Numeric Data Types</a:t>
            </a:r>
            <a:endParaRPr lang="en-US" sz="5400" dirty="0">
              <a:latin typeface="Arial Black" panose="020B0A040201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812001653"/>
              </p:ext>
            </p:extLst>
          </p:nvPr>
        </p:nvGraphicFramePr>
        <p:xfrm>
          <a:off x="1143001" y="2209800"/>
          <a:ext cx="8000999" cy="4654537"/>
        </p:xfrm>
        <a:graphic>
          <a:graphicData uri="http://schemas.openxmlformats.org/drawingml/2006/table">
            <a:tbl>
              <a:tblPr firstRow="1" firstCol="1" bandRow="1">
                <a:tableStyleId>{5C22544A-7EE6-4342-B048-85BDC9FD1C3A}</a:tableStyleId>
              </a:tblPr>
              <a:tblGrid>
                <a:gridCol w="1523999"/>
                <a:gridCol w="1327646"/>
                <a:gridCol w="5149354"/>
              </a:tblGrid>
              <a:tr h="29605">
                <a:tc>
                  <a:txBody>
                    <a:bodyPr/>
                    <a:lstStyle/>
                    <a:p>
                      <a:pPr marL="0" marR="0">
                        <a:lnSpc>
                          <a:spcPct val="200000"/>
                        </a:lnSpc>
                        <a:spcBef>
                          <a:spcPts val="0"/>
                        </a:spcBef>
                        <a:spcAft>
                          <a:spcPts val="0"/>
                        </a:spcAft>
                      </a:pPr>
                      <a:r>
                        <a:rPr lang="en-US" sz="1200" b="1" cap="all" dirty="0">
                          <a:effectLst/>
                        </a:rPr>
                        <a:t>TYPE</a:t>
                      </a:r>
                      <a:endParaRPr lang="en-US" sz="1200" b="1"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b="1" cap="all">
                          <a:effectLst/>
                        </a:rPr>
                        <a:t>STORAGE</a:t>
                      </a:r>
                      <a:endParaRPr lang="en-US" sz="1200" b="1">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b="1" cap="all">
                          <a:effectLst/>
                        </a:rPr>
                        <a:t>RANGE</a:t>
                      </a:r>
                      <a:endParaRPr lang="en-US" sz="1200" b="1">
                        <a:effectLst/>
                        <a:latin typeface="Calibri"/>
                        <a:ea typeface="Calibri"/>
                        <a:cs typeface="Times New Roman"/>
                      </a:endParaRPr>
                    </a:p>
                  </a:txBody>
                  <a:tcPr marL="0" marR="0" marT="0" marB="0" anchor="b"/>
                </a:tc>
              </a:tr>
              <a:tr h="277222">
                <a:tc>
                  <a:txBody>
                    <a:bodyPr/>
                    <a:lstStyle/>
                    <a:p>
                      <a:pPr marL="0" marR="0">
                        <a:lnSpc>
                          <a:spcPct val="200000"/>
                        </a:lnSpc>
                        <a:spcBef>
                          <a:spcPts val="0"/>
                        </a:spcBef>
                        <a:spcAft>
                          <a:spcPts val="0"/>
                        </a:spcAft>
                      </a:pPr>
                      <a:r>
                        <a:rPr lang="en-US" sz="1200" b="1">
                          <a:effectLst/>
                        </a:rPr>
                        <a:t> Byte</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dirty="0">
                          <a:effectLst/>
                        </a:rPr>
                        <a:t> 1 byte</a:t>
                      </a:r>
                      <a:endParaRPr lang="en-US" sz="1200" b="1" dirty="0">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  0 to 255</a:t>
                      </a:r>
                      <a:endParaRPr lang="en-US" sz="1200" b="1">
                        <a:effectLst/>
                        <a:latin typeface="Calibri"/>
                        <a:ea typeface="Calibri"/>
                        <a:cs typeface="Times New Roman"/>
                      </a:endParaRPr>
                    </a:p>
                  </a:txBody>
                  <a:tcPr marL="0" marR="50831" marT="30498" marB="30498" anchor="b"/>
                </a:tc>
              </a:tr>
              <a:tr h="277222">
                <a:tc>
                  <a:txBody>
                    <a:bodyPr/>
                    <a:lstStyle/>
                    <a:p>
                      <a:pPr marL="0" marR="0">
                        <a:lnSpc>
                          <a:spcPct val="200000"/>
                        </a:lnSpc>
                        <a:spcBef>
                          <a:spcPts val="0"/>
                        </a:spcBef>
                        <a:spcAft>
                          <a:spcPts val="0"/>
                        </a:spcAft>
                      </a:pPr>
                      <a:r>
                        <a:rPr lang="en-US" sz="1200" b="1">
                          <a:effectLst/>
                        </a:rPr>
                        <a:t> Integer</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 2 bytes</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  -32,768 to 32,767</a:t>
                      </a:r>
                      <a:endParaRPr lang="en-US" sz="1200" b="1">
                        <a:effectLst/>
                        <a:latin typeface="Calibri"/>
                        <a:ea typeface="Calibri"/>
                        <a:cs typeface="Times New Roman"/>
                      </a:endParaRPr>
                    </a:p>
                  </a:txBody>
                  <a:tcPr marL="0" marR="50831" marT="30498" marB="30498" anchor="b"/>
                </a:tc>
              </a:tr>
              <a:tr h="277222">
                <a:tc>
                  <a:txBody>
                    <a:bodyPr/>
                    <a:lstStyle/>
                    <a:p>
                      <a:pPr marL="0" marR="0">
                        <a:lnSpc>
                          <a:spcPct val="200000"/>
                        </a:lnSpc>
                        <a:spcBef>
                          <a:spcPts val="0"/>
                        </a:spcBef>
                        <a:spcAft>
                          <a:spcPts val="0"/>
                        </a:spcAft>
                      </a:pPr>
                      <a:r>
                        <a:rPr lang="en-US" sz="1200" b="1">
                          <a:effectLst/>
                        </a:rPr>
                        <a:t> Long</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 4 bytes</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 -2,147,483,648 to 2,147,483,648</a:t>
                      </a:r>
                      <a:endParaRPr lang="en-US" sz="1200" b="1">
                        <a:effectLst/>
                        <a:latin typeface="Calibri"/>
                        <a:ea typeface="Calibri"/>
                        <a:cs typeface="Times New Roman"/>
                      </a:endParaRPr>
                    </a:p>
                  </a:txBody>
                  <a:tcPr marL="0" marR="50831" marT="30498" marB="30498" anchor="b"/>
                </a:tc>
              </a:tr>
              <a:tr h="910871">
                <a:tc>
                  <a:txBody>
                    <a:bodyPr/>
                    <a:lstStyle/>
                    <a:p>
                      <a:pPr marL="0" marR="0">
                        <a:lnSpc>
                          <a:spcPct val="200000"/>
                        </a:lnSpc>
                        <a:spcBef>
                          <a:spcPts val="0"/>
                        </a:spcBef>
                        <a:spcAft>
                          <a:spcPts val="0"/>
                        </a:spcAft>
                      </a:pPr>
                      <a:r>
                        <a:rPr lang="en-US" sz="1200" b="1">
                          <a:effectLst/>
                        </a:rPr>
                        <a:t> Single</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dirty="0">
                          <a:effectLst/>
                        </a:rPr>
                        <a:t> 4 bytes</a:t>
                      </a:r>
                      <a:endParaRPr lang="en-US" sz="1200" b="1" dirty="0">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-3.402823E+38 to -1.401298E-45 for negative values</a:t>
                      </a:r>
                      <a:br>
                        <a:rPr lang="en-US" sz="1200" b="1">
                          <a:effectLst/>
                        </a:rPr>
                      </a:br>
                      <a:r>
                        <a:rPr lang="en-US" sz="1200" b="1">
                          <a:effectLst/>
                        </a:rPr>
                        <a:t>1.401298E-45 to 3.402823E+38 for positive values.</a:t>
                      </a:r>
                      <a:endParaRPr lang="en-US" sz="1200" b="1">
                        <a:effectLst/>
                        <a:latin typeface="Calibri"/>
                        <a:ea typeface="Calibri"/>
                        <a:cs typeface="Times New Roman"/>
                      </a:endParaRPr>
                    </a:p>
                  </a:txBody>
                  <a:tcPr marL="0" marR="50831" marT="30498" marB="30498" anchor="b"/>
                </a:tc>
              </a:tr>
              <a:tr h="816684">
                <a:tc>
                  <a:txBody>
                    <a:bodyPr/>
                    <a:lstStyle/>
                    <a:p>
                      <a:pPr marL="0" marR="0">
                        <a:lnSpc>
                          <a:spcPct val="200000"/>
                        </a:lnSpc>
                        <a:spcBef>
                          <a:spcPts val="0"/>
                        </a:spcBef>
                        <a:spcAft>
                          <a:spcPts val="0"/>
                        </a:spcAft>
                      </a:pPr>
                      <a:r>
                        <a:rPr lang="en-US" sz="1200" b="1" dirty="0">
                          <a:effectLst/>
                        </a:rPr>
                        <a:t> Double</a:t>
                      </a:r>
                      <a:endParaRPr lang="en-US" sz="1200" b="1" dirty="0">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dirty="0">
                          <a:effectLst/>
                        </a:rPr>
                        <a:t> 8 bytes</a:t>
                      </a:r>
                      <a:endParaRPr lang="en-US" sz="1200" b="1" dirty="0">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dirty="0">
                          <a:effectLst/>
                        </a:rPr>
                        <a:t>-1.79769313486232e+308 to -4.94065645841247E-324 for negative values</a:t>
                      </a:r>
                      <a:br>
                        <a:rPr lang="en-US" sz="1200" b="1" dirty="0">
                          <a:effectLst/>
                        </a:rPr>
                      </a:br>
                      <a:r>
                        <a:rPr lang="en-US" sz="1200" b="1" dirty="0">
                          <a:effectLst/>
                        </a:rPr>
                        <a:t>4.94065645841247E-324 to 1.79769313486232e+308 for positive values.</a:t>
                      </a:r>
                      <a:endParaRPr lang="en-US" sz="1200" b="1" dirty="0">
                        <a:effectLst/>
                        <a:latin typeface="Calibri"/>
                        <a:ea typeface="Calibri"/>
                        <a:cs typeface="Times New Roman"/>
                      </a:endParaRPr>
                    </a:p>
                  </a:txBody>
                  <a:tcPr marL="0" marR="50831" marT="30498" marB="30498" anchor="b"/>
                </a:tc>
              </a:tr>
              <a:tr h="488438">
                <a:tc>
                  <a:txBody>
                    <a:bodyPr/>
                    <a:lstStyle/>
                    <a:p>
                      <a:pPr marL="0" marR="0">
                        <a:lnSpc>
                          <a:spcPct val="200000"/>
                        </a:lnSpc>
                        <a:spcBef>
                          <a:spcPts val="0"/>
                        </a:spcBef>
                        <a:spcAft>
                          <a:spcPts val="0"/>
                        </a:spcAft>
                      </a:pPr>
                      <a:r>
                        <a:rPr lang="en-US" sz="1200" b="1">
                          <a:effectLst/>
                        </a:rPr>
                        <a:t> Currency</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 8 bytes</a:t>
                      </a:r>
                      <a:endParaRPr lang="en-US" sz="1200" b="1">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a:effectLst/>
                        </a:rPr>
                        <a:t>-922,337,203,685,477.5808 to 922,337,203,685,477.5807</a:t>
                      </a:r>
                      <a:endParaRPr lang="en-US" sz="1200" b="1">
                        <a:effectLst/>
                        <a:latin typeface="Calibri"/>
                        <a:ea typeface="Calibri"/>
                        <a:cs typeface="Times New Roman"/>
                      </a:endParaRPr>
                    </a:p>
                  </a:txBody>
                  <a:tcPr marL="0" marR="50831" marT="30498" marB="30498" anchor="b"/>
                </a:tc>
              </a:tr>
              <a:tr h="654562">
                <a:tc>
                  <a:txBody>
                    <a:bodyPr/>
                    <a:lstStyle/>
                    <a:p>
                      <a:pPr marL="0" marR="0">
                        <a:lnSpc>
                          <a:spcPct val="200000"/>
                        </a:lnSpc>
                        <a:spcBef>
                          <a:spcPts val="0"/>
                        </a:spcBef>
                        <a:spcAft>
                          <a:spcPts val="0"/>
                        </a:spcAft>
                      </a:pPr>
                      <a:r>
                        <a:rPr lang="en-US" sz="1200" b="1" dirty="0">
                          <a:effectLst/>
                        </a:rPr>
                        <a:t> Decimal</a:t>
                      </a:r>
                      <a:endParaRPr lang="en-US" sz="1200" b="1" dirty="0">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dirty="0">
                          <a:effectLst/>
                        </a:rPr>
                        <a:t> 12 bytes</a:t>
                      </a:r>
                      <a:endParaRPr lang="en-US" sz="1200" b="1" dirty="0">
                        <a:effectLst/>
                        <a:latin typeface="Calibri"/>
                        <a:ea typeface="Calibri"/>
                        <a:cs typeface="Times New Roman"/>
                      </a:endParaRPr>
                    </a:p>
                  </a:txBody>
                  <a:tcPr marL="0" marR="50831" marT="30498" marB="30498" anchor="b"/>
                </a:tc>
                <a:tc>
                  <a:txBody>
                    <a:bodyPr/>
                    <a:lstStyle/>
                    <a:p>
                      <a:pPr marL="0" marR="0">
                        <a:lnSpc>
                          <a:spcPct val="200000"/>
                        </a:lnSpc>
                        <a:spcBef>
                          <a:spcPts val="0"/>
                        </a:spcBef>
                        <a:spcAft>
                          <a:spcPts val="0"/>
                        </a:spcAft>
                      </a:pPr>
                      <a:r>
                        <a:rPr lang="en-US" sz="1200" b="1" dirty="0">
                          <a:effectLst/>
                        </a:rPr>
                        <a:t>+/- 79,228,162,514,264,337,593,543,950,335 if no decimal is use</a:t>
                      </a:r>
                      <a:br>
                        <a:rPr lang="en-US" sz="1200" b="1" dirty="0">
                          <a:effectLst/>
                        </a:rPr>
                      </a:br>
                      <a:r>
                        <a:rPr lang="en-US" sz="1200" b="1" dirty="0">
                          <a:effectLst/>
                        </a:rPr>
                        <a:t>+/- 7.9228162514264337593543950335 (28 decimal places).</a:t>
                      </a:r>
                      <a:endParaRPr lang="en-US" sz="1200" b="1" dirty="0">
                        <a:effectLst/>
                        <a:latin typeface="Calibri"/>
                        <a:ea typeface="Calibri"/>
                        <a:cs typeface="Times New Roman"/>
                      </a:endParaRPr>
                    </a:p>
                  </a:txBody>
                  <a:tcPr marL="0" marR="50831" marT="30498" marB="30498" anchor="b"/>
                </a:tc>
              </a:tr>
            </a:tbl>
          </a:graphicData>
        </a:graphic>
      </p:graphicFrame>
    </p:spTree>
    <p:extLst>
      <p:ext uri="{BB962C8B-B14F-4D97-AF65-F5344CB8AC3E}">
        <p14:creationId xmlns:p14="http://schemas.microsoft.com/office/powerpoint/2010/main" val="6709644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Starting Indexes</a:t>
            </a:r>
            <a:endParaRPr lang="en-US" sz="5400" dirty="0">
              <a:latin typeface="Arial Black" panose="020B0A04020102020204" pitchFamily="34" charset="0"/>
            </a:endParaRPr>
          </a:p>
        </p:txBody>
      </p:sp>
      <p:sp>
        <p:nvSpPr>
          <p:cNvPr id="3" name="Subtitle 2"/>
          <p:cNvSpPr>
            <a:spLocks noGrp="1"/>
          </p:cNvSpPr>
          <p:nvPr>
            <p:ph type="subTitle" idx="1"/>
          </p:nvPr>
        </p:nvSpPr>
        <p:spPr>
          <a:xfrm>
            <a:off x="1219200" y="2209799"/>
            <a:ext cx="7924800" cy="4620491"/>
          </a:xfrm>
        </p:spPr>
        <p:txBody>
          <a:bodyPr>
            <a:normAutofit fontScale="70000" lnSpcReduction="20000"/>
          </a:bodyPr>
          <a:lstStyle/>
          <a:p>
            <a:pPr marL="457200" indent="-457200" algn="l" fontAlgn="base">
              <a:buFont typeface="Arial" panose="020B0604020202020204" pitchFamily="34" charset="0"/>
              <a:buChar char="•"/>
            </a:pPr>
            <a:r>
              <a:rPr lang="en-US" dirty="0">
                <a:solidFill>
                  <a:schemeClr val="tx1"/>
                </a:solidFill>
              </a:rPr>
              <a:t>We can also declare an array with a non-zero starting index by initialize an index value other than zero, as follows:</a:t>
            </a:r>
          </a:p>
          <a:p>
            <a:pPr algn="l"/>
            <a:r>
              <a:rPr lang="en-US" b="1" dirty="0" smtClean="0">
                <a:solidFill>
                  <a:schemeClr val="tx1"/>
                </a:solidFill>
              </a:rPr>
              <a:t>                    Dim </a:t>
            </a:r>
            <a:r>
              <a:rPr lang="en-US" b="1" dirty="0" err="1" smtClean="0">
                <a:solidFill>
                  <a:schemeClr val="tx1"/>
                </a:solidFill>
              </a:rPr>
              <a:t>arrayname</a:t>
            </a:r>
            <a:r>
              <a:rPr lang="en-US" b="1" dirty="0" smtClean="0">
                <a:solidFill>
                  <a:schemeClr val="tx1"/>
                </a:solidFill>
              </a:rPr>
              <a:t> As </a:t>
            </a:r>
            <a:r>
              <a:rPr lang="en-US" b="1" dirty="0" err="1" smtClean="0">
                <a:solidFill>
                  <a:schemeClr val="tx1"/>
                </a:solidFill>
              </a:rPr>
              <a:t>DataType</a:t>
            </a:r>
            <a:r>
              <a:rPr lang="en-US" b="1" dirty="0" smtClean="0">
                <a:solidFill>
                  <a:schemeClr val="tx1"/>
                </a:solidFill>
              </a:rPr>
              <a:t>()</a:t>
            </a:r>
          </a:p>
          <a:p>
            <a:pPr algn="l"/>
            <a:r>
              <a:rPr lang="en-US" dirty="0" smtClean="0">
                <a:solidFill>
                  <a:schemeClr val="tx1"/>
                </a:solidFill>
              </a:rPr>
              <a:t>  	      </a:t>
            </a:r>
            <a:r>
              <a:rPr lang="en-US" b="1" dirty="0" err="1" smtClean="0">
                <a:solidFill>
                  <a:schemeClr val="tx1"/>
                </a:solidFill>
              </a:rPr>
              <a:t>arrayName</a:t>
            </a:r>
            <a:r>
              <a:rPr lang="en-US" b="1" dirty="0" smtClean="0">
                <a:solidFill>
                  <a:schemeClr val="tx1"/>
                </a:solidFill>
              </a:rPr>
              <a:t> </a:t>
            </a:r>
            <a:r>
              <a:rPr lang="en-US" b="1" dirty="0">
                <a:solidFill>
                  <a:schemeClr val="tx1"/>
                </a:solidFill>
              </a:rPr>
              <a:t>= New String(){1,2,3,….,n)</a:t>
            </a:r>
          </a:p>
          <a:p>
            <a:pPr algn="l" fontAlgn="base"/>
            <a:r>
              <a:rPr lang="en-US" dirty="0">
                <a:solidFill>
                  <a:schemeClr val="tx1"/>
                </a:solidFill>
              </a:rPr>
              <a:t>This array will consists of n elements, starting with </a:t>
            </a:r>
            <a:r>
              <a:rPr lang="en-US" dirty="0" err="1">
                <a:solidFill>
                  <a:schemeClr val="tx1"/>
                </a:solidFill>
              </a:rPr>
              <a:t>arrayName</a:t>
            </a:r>
            <a:r>
              <a:rPr lang="en-US" dirty="0">
                <a:solidFill>
                  <a:schemeClr val="tx1"/>
                </a:solidFill>
              </a:rPr>
              <a:t>(1</a:t>
            </a:r>
            <a:r>
              <a:rPr lang="en-US" dirty="0" smtClean="0">
                <a:solidFill>
                  <a:schemeClr val="tx1"/>
                </a:solidFill>
              </a:rPr>
              <a:t>)</a:t>
            </a:r>
            <a:r>
              <a:rPr lang="en-US" b="1" dirty="0">
                <a:solidFill>
                  <a:schemeClr val="tx1"/>
                </a:solidFill>
              </a:rPr>
              <a:t> </a:t>
            </a:r>
            <a:endParaRPr lang="en-US" dirty="0">
              <a:solidFill>
                <a:schemeClr val="tx1"/>
              </a:solidFill>
            </a:endParaRPr>
          </a:p>
          <a:p>
            <a:pPr algn="l" fontAlgn="base"/>
            <a:r>
              <a:rPr lang="en-US" b="1" dirty="0">
                <a:solidFill>
                  <a:schemeClr val="tx1"/>
                </a:solidFill>
              </a:rPr>
              <a:t>Example </a:t>
            </a:r>
            <a:endParaRPr lang="en-US" b="1" dirty="0" smtClean="0">
              <a:solidFill>
                <a:schemeClr val="tx1"/>
              </a:solidFill>
            </a:endParaRPr>
          </a:p>
          <a:p>
            <a:pPr algn="l" fontAlgn="base"/>
            <a:r>
              <a:rPr lang="en-US" b="1" dirty="0" smtClean="0">
                <a:solidFill>
                  <a:schemeClr val="tx1"/>
                </a:solidFill>
              </a:rPr>
              <a:t>Private </a:t>
            </a:r>
            <a:r>
              <a:rPr lang="en-US" b="1" dirty="0">
                <a:solidFill>
                  <a:schemeClr val="tx1"/>
                </a:solidFill>
              </a:rPr>
              <a:t>Sub Form1_Load(sender As Object, e As </a:t>
            </a:r>
            <a:r>
              <a:rPr lang="en-US" b="1" dirty="0" err="1">
                <a:solidFill>
                  <a:schemeClr val="tx1"/>
                </a:solidFill>
              </a:rPr>
              <a:t>EventArgs</a:t>
            </a:r>
            <a:r>
              <a:rPr lang="en-US" b="1" dirty="0">
                <a:solidFill>
                  <a:schemeClr val="tx1"/>
                </a:solidFill>
              </a:rPr>
              <a:t>) Handles </a:t>
            </a:r>
            <a:r>
              <a:rPr lang="en-US" b="1" dirty="0" err="1">
                <a:solidFill>
                  <a:schemeClr val="tx1"/>
                </a:solidFill>
              </a:rPr>
              <a:t>MyBase.Load</a:t>
            </a:r>
            <a:endParaRPr lang="en-US" b="1" dirty="0">
              <a:solidFill>
                <a:schemeClr val="tx1"/>
              </a:solidFill>
            </a:endParaRPr>
          </a:p>
          <a:p>
            <a:pPr algn="l"/>
            <a:r>
              <a:rPr lang="en-US" b="1" dirty="0">
                <a:solidFill>
                  <a:schemeClr val="tx1"/>
                </a:solidFill>
              </a:rPr>
              <a:t>    Dim </a:t>
            </a:r>
            <a:r>
              <a:rPr lang="en-US" b="1" dirty="0" err="1" smtClean="0">
                <a:solidFill>
                  <a:schemeClr val="tx1"/>
                </a:solidFill>
              </a:rPr>
              <a:t>strCusName</a:t>
            </a:r>
            <a:r>
              <a:rPr lang="en-US" b="1" dirty="0" smtClean="0">
                <a:solidFill>
                  <a:schemeClr val="tx1"/>
                </a:solidFill>
              </a:rPr>
              <a:t> </a:t>
            </a:r>
            <a:r>
              <a:rPr lang="en-US" b="1" dirty="0">
                <a:solidFill>
                  <a:schemeClr val="tx1"/>
                </a:solidFill>
              </a:rPr>
              <a:t>As String()</a:t>
            </a:r>
            <a:br>
              <a:rPr lang="en-US" b="1" dirty="0">
                <a:solidFill>
                  <a:schemeClr val="tx1"/>
                </a:solidFill>
              </a:rPr>
            </a:br>
            <a:r>
              <a:rPr lang="en-US" b="1" dirty="0">
                <a:solidFill>
                  <a:schemeClr val="tx1"/>
                </a:solidFill>
              </a:rPr>
              <a:t>    </a:t>
            </a:r>
            <a:r>
              <a:rPr lang="en-US" b="1" dirty="0" err="1" smtClean="0">
                <a:solidFill>
                  <a:schemeClr val="tx1"/>
                </a:solidFill>
              </a:rPr>
              <a:t>strCusName</a:t>
            </a:r>
            <a:r>
              <a:rPr lang="en-US" b="1" dirty="0" smtClean="0">
                <a:solidFill>
                  <a:schemeClr val="tx1"/>
                </a:solidFill>
              </a:rPr>
              <a:t> </a:t>
            </a:r>
            <a:r>
              <a:rPr lang="en-US" b="1" dirty="0">
                <a:solidFill>
                  <a:schemeClr val="tx1"/>
                </a:solidFill>
              </a:rPr>
              <a:t>= New String() {1, 2, 3}</a:t>
            </a:r>
            <a:br>
              <a:rPr lang="en-US" b="1" dirty="0">
                <a:solidFill>
                  <a:schemeClr val="tx1"/>
                </a:solidFill>
              </a:rPr>
            </a:br>
            <a:r>
              <a:rPr lang="en-US" b="1" dirty="0">
                <a:solidFill>
                  <a:schemeClr val="tx1"/>
                </a:solidFill>
              </a:rPr>
              <a:t>    </a:t>
            </a:r>
            <a:r>
              <a:rPr lang="en-US" b="1" dirty="0" err="1" smtClean="0">
                <a:solidFill>
                  <a:schemeClr val="tx1"/>
                </a:solidFill>
              </a:rPr>
              <a:t>MsgBox</a:t>
            </a:r>
            <a:r>
              <a:rPr lang="en-US" b="1" dirty="0" smtClean="0">
                <a:solidFill>
                  <a:schemeClr val="tx1"/>
                </a:solidFill>
              </a:rPr>
              <a:t>(</a:t>
            </a:r>
            <a:r>
              <a:rPr lang="en-US" b="1" dirty="0" err="1" smtClean="0">
                <a:solidFill>
                  <a:schemeClr val="tx1"/>
                </a:solidFill>
              </a:rPr>
              <a:t>strCusName.Length</a:t>
            </a:r>
            <a:r>
              <a:rPr lang="en-US" b="1" dirty="0">
                <a:solidFill>
                  <a:schemeClr val="tx1"/>
                </a:solidFill>
              </a:rPr>
              <a:t>)</a:t>
            </a:r>
          </a:p>
          <a:p>
            <a:pPr algn="l"/>
            <a:r>
              <a:rPr lang="en-US" b="1" dirty="0">
                <a:solidFill>
                  <a:schemeClr val="tx1"/>
                </a:solidFill>
              </a:rPr>
              <a:t>End Sub</a:t>
            </a:r>
          </a:p>
          <a:p>
            <a:pPr algn="l"/>
            <a:r>
              <a:rPr lang="en-US" dirty="0">
                <a:solidFill>
                  <a:schemeClr val="tx1"/>
                </a:solidFill>
              </a:rPr>
              <a:t> </a:t>
            </a:r>
          </a:p>
          <a:p>
            <a:pPr marL="457200" indent="-457200" algn="l">
              <a:buFont typeface="Arial" panose="020B0604020202020204" pitchFamily="34" charset="0"/>
              <a:buChar char="•"/>
            </a:pPr>
            <a:r>
              <a:rPr lang="en-US" dirty="0">
                <a:solidFill>
                  <a:schemeClr val="tx1"/>
                </a:solidFill>
              </a:rPr>
              <a:t>The message box displays the length as 3 </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39670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2D Arrays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2133599"/>
            <a:ext cx="7987145" cy="4696691"/>
          </a:xfrm>
        </p:spPr>
        <p:txBody>
          <a:bodyPr>
            <a:normAutofit fontScale="77500" lnSpcReduction="20000"/>
          </a:bodyPr>
          <a:lstStyle/>
          <a:p>
            <a:pPr marL="457200" indent="-457200" algn="l">
              <a:buFont typeface="Arial" panose="020B0604020202020204" pitchFamily="34" charset="0"/>
              <a:buChar char="•"/>
            </a:pPr>
            <a:r>
              <a:rPr lang="en-US" dirty="0">
                <a:solidFill>
                  <a:schemeClr val="tx1"/>
                </a:solidFill>
              </a:rPr>
              <a:t>The statement to declare a two dimensional array is as follow:</a:t>
            </a:r>
          </a:p>
          <a:p>
            <a:pPr algn="l" fontAlgn="base"/>
            <a:r>
              <a:rPr lang="en-US" b="1" dirty="0" smtClean="0">
                <a:solidFill>
                  <a:schemeClr val="tx1"/>
                </a:solidFill>
              </a:rPr>
              <a:t>              Dim </a:t>
            </a:r>
            <a:r>
              <a:rPr lang="en-US" b="1" dirty="0" err="1">
                <a:solidFill>
                  <a:schemeClr val="tx1"/>
                </a:solidFill>
              </a:rPr>
              <a:t>ArrayName</a:t>
            </a:r>
            <a:r>
              <a:rPr lang="en-US" b="1" dirty="0">
                <a:solidFill>
                  <a:schemeClr val="tx1"/>
                </a:solidFill>
              </a:rPr>
              <a:t>(</a:t>
            </a:r>
            <a:r>
              <a:rPr lang="en-US" b="1" dirty="0" err="1">
                <a:solidFill>
                  <a:schemeClr val="tx1"/>
                </a:solidFill>
              </a:rPr>
              <a:t>m,n</a:t>
            </a:r>
            <a:r>
              <a:rPr lang="en-US" b="1" dirty="0">
                <a:solidFill>
                  <a:schemeClr val="tx1"/>
                </a:solidFill>
              </a:rPr>
              <a:t>) as </a:t>
            </a:r>
            <a:r>
              <a:rPr lang="en-US" b="1" dirty="0" err="1">
                <a:solidFill>
                  <a:schemeClr val="tx1"/>
                </a:solidFill>
              </a:rPr>
              <a:t>dataType</a:t>
            </a:r>
            <a:endParaRPr lang="en-US" b="1" dirty="0">
              <a:solidFill>
                <a:schemeClr val="tx1"/>
              </a:solidFill>
            </a:endParaRPr>
          </a:p>
          <a:p>
            <a:pPr marL="457200" indent="-457200" algn="l" fontAlgn="base">
              <a:buFont typeface="Arial" panose="020B0604020202020204" pitchFamily="34" charset="0"/>
              <a:buChar char="•"/>
            </a:pPr>
            <a:r>
              <a:rPr lang="en-US" dirty="0">
                <a:solidFill>
                  <a:schemeClr val="tx1"/>
                </a:solidFill>
              </a:rPr>
              <a:t>where m and n indicate the last indices in the array. The length of the array is (m+1) x (n+1)</a:t>
            </a:r>
          </a:p>
          <a:p>
            <a:pPr algn="l" fontAlgn="base"/>
            <a:r>
              <a:rPr lang="en-US" b="1" dirty="0">
                <a:solidFill>
                  <a:schemeClr val="tx1"/>
                </a:solidFill>
              </a:rPr>
              <a:t>Example </a:t>
            </a:r>
            <a:endParaRPr lang="en-US" dirty="0">
              <a:solidFill>
                <a:schemeClr val="tx1"/>
              </a:solidFill>
            </a:endParaRPr>
          </a:p>
          <a:p>
            <a:pPr algn="l"/>
            <a:r>
              <a:rPr lang="en-US" b="1" dirty="0">
                <a:solidFill>
                  <a:schemeClr val="tx1"/>
                </a:solidFill>
                <a:latin typeface="Times New Roman" panose="02020603050405020304" pitchFamily="18" charset="0"/>
                <a:cs typeface="Times New Roman" panose="02020603050405020304" pitchFamily="18" charset="0"/>
              </a:rPr>
              <a:t>Private Sub Form1_Load(sender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MyBase.Load</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strCusName</a:t>
            </a:r>
            <a:r>
              <a:rPr lang="en-US" b="1" dirty="0" smtClean="0">
                <a:solidFill>
                  <a:schemeClr val="tx1"/>
                </a:solidFill>
                <a:latin typeface="Times New Roman" panose="02020603050405020304" pitchFamily="18" charset="0"/>
                <a:cs typeface="Times New Roman" panose="02020603050405020304" pitchFamily="18" charset="0"/>
              </a:rPr>
              <a:t>(5,6</a:t>
            </a:r>
            <a:r>
              <a:rPr lang="en-US" b="1" dirty="0">
                <a:solidFill>
                  <a:schemeClr val="tx1"/>
                </a:solidFill>
                <a:latin typeface="Times New Roman" panose="02020603050405020304" pitchFamily="18" charset="0"/>
                <a:cs typeface="Times New Roman" panose="02020603050405020304" pitchFamily="18" charset="0"/>
              </a:rPr>
              <a:t>) As String</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MsgBox</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strCusName.Length</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End Sub</a:t>
            </a:r>
          </a:p>
          <a:p>
            <a:pPr marL="457200" indent="-457200" algn="l">
              <a:buFont typeface="Arial" panose="020B0604020202020204" pitchFamily="34" charset="0"/>
              <a:buChar char="•"/>
            </a:pPr>
            <a:r>
              <a:rPr lang="en-US" dirty="0">
                <a:solidFill>
                  <a:schemeClr val="tx1"/>
                </a:solidFill>
              </a:rPr>
              <a:t>Running the program and the message box displays a length of </a:t>
            </a:r>
            <a:r>
              <a:rPr lang="en-US" dirty="0" smtClean="0">
                <a:solidFill>
                  <a:schemeClr val="tx1"/>
                </a:solidFill>
              </a:rPr>
              <a:t>42 </a:t>
            </a:r>
            <a:r>
              <a:rPr lang="en-US" dirty="0" smtClean="0">
                <a:solidFill>
                  <a:schemeClr val="tx1"/>
                </a:solidFill>
                <a:sym typeface="Wingdings" panose="05000000000000000000" pitchFamily="2" charset="2"/>
              </a:rPr>
              <a:t></a:t>
            </a:r>
            <a:r>
              <a:rPr lang="en-US" dirty="0" smtClean="0">
                <a:solidFill>
                  <a:schemeClr val="tx1"/>
                </a:solidFill>
              </a:rPr>
              <a:t> (6x7)</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07113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Result</a:t>
            </a:r>
            <a:endParaRPr lang="en-US" sz="5400" dirty="0">
              <a:latin typeface="Arial Black" panose="020B0A04020102020204" pitchFamily="34" charset="0"/>
            </a:endParaRPr>
          </a:p>
        </p:txBody>
      </p:sp>
      <p:pic>
        <p:nvPicPr>
          <p:cNvPr id="5" name="Picture 4" descr="vb2013_figure10.2">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3138920" y="2514600"/>
            <a:ext cx="2838450" cy="3581400"/>
          </a:xfrm>
          <a:prstGeom prst="rect">
            <a:avLst/>
          </a:prstGeom>
          <a:noFill/>
          <a:ln>
            <a:noFill/>
          </a:ln>
        </p:spPr>
      </p:pic>
    </p:spTree>
    <p:extLst>
      <p:ext uri="{BB962C8B-B14F-4D97-AF65-F5344CB8AC3E}">
        <p14:creationId xmlns:p14="http://schemas.microsoft.com/office/powerpoint/2010/main" val="16683083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Example of </a:t>
            </a:r>
            <a:r>
              <a:rPr lang="en-US" sz="5400" dirty="0">
                <a:latin typeface="Arial Black" panose="020B0A04020102020204" pitchFamily="34" charset="0"/>
              </a:rPr>
              <a:t>L</a:t>
            </a:r>
            <a:r>
              <a:rPr lang="en-US" sz="5400" dirty="0" smtClean="0">
                <a:latin typeface="Arial Black" panose="020B0A04020102020204" pitchFamily="34" charset="0"/>
              </a:rPr>
              <a:t>ist </a:t>
            </a:r>
            <a:r>
              <a:rPr lang="en-US" sz="5400" dirty="0">
                <a:latin typeface="Arial Black" panose="020B0A04020102020204" pitchFamily="34" charset="0"/>
              </a:rPr>
              <a:t>B</a:t>
            </a:r>
            <a:r>
              <a:rPr lang="en-US" sz="5400" dirty="0" smtClean="0">
                <a:latin typeface="Arial Black" panose="020B0A04020102020204" pitchFamily="34" charset="0"/>
              </a:rPr>
              <a:t>ox</a:t>
            </a:r>
            <a:endParaRPr lang="en-US" sz="5400" dirty="0">
              <a:latin typeface="Arial Black" panose="020B0A04020102020204" pitchFamily="34" charset="0"/>
            </a:endParaRPr>
          </a:p>
        </p:txBody>
      </p:sp>
      <p:sp>
        <p:nvSpPr>
          <p:cNvPr id="3" name="Subtitle 2"/>
          <p:cNvSpPr>
            <a:spLocks noGrp="1"/>
          </p:cNvSpPr>
          <p:nvPr>
            <p:ph type="subTitle" idx="1"/>
          </p:nvPr>
        </p:nvSpPr>
        <p:spPr>
          <a:xfrm>
            <a:off x="1219200" y="2286000"/>
            <a:ext cx="7239000" cy="4114800"/>
          </a:xfrm>
        </p:spPr>
        <p:txBody>
          <a:bodyPr>
            <a:normAutofit fontScale="70000" lnSpcReduction="20000"/>
          </a:bodyPr>
          <a:lstStyle/>
          <a:p>
            <a:pPr algn="l"/>
            <a:r>
              <a:rPr lang="en-US" b="1" dirty="0">
                <a:solidFill>
                  <a:schemeClr val="tx1"/>
                </a:solidFill>
                <a:latin typeface="Times New Roman" panose="02020603050405020304" pitchFamily="18" charset="0"/>
                <a:cs typeface="Times New Roman" panose="02020603050405020304" pitchFamily="18" charset="0"/>
              </a:rPr>
              <a:t>Private Sub Form1_Load(sender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MyBase.Load</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intNum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strCusName</a:t>
            </a:r>
            <a:r>
              <a:rPr lang="en-US" b="1" dirty="0" smtClean="0">
                <a:solidFill>
                  <a:schemeClr val="tx1"/>
                </a:solidFill>
                <a:latin typeface="Times New Roman" panose="02020603050405020304" pitchFamily="18" charset="0"/>
                <a:cs typeface="Times New Roman" panose="02020603050405020304" pitchFamily="18" charset="0"/>
              </a:rPr>
              <a:t>(5</a:t>
            </a:r>
            <a:r>
              <a:rPr lang="en-US" b="1" dirty="0">
                <a:solidFill>
                  <a:schemeClr val="tx1"/>
                </a:solidFill>
                <a:latin typeface="Times New Roman" panose="02020603050405020304" pitchFamily="18" charset="0"/>
                <a:cs typeface="Times New Roman" panose="02020603050405020304" pitchFamily="18" charset="0"/>
              </a:rPr>
              <a:t>) As String</a:t>
            </a:r>
          </a:p>
          <a:p>
            <a:pPr algn="l"/>
            <a:r>
              <a:rPr lang="en-US" b="1" dirty="0">
                <a:solidFill>
                  <a:schemeClr val="tx1"/>
                </a:solidFill>
                <a:latin typeface="Times New Roman" panose="02020603050405020304" pitchFamily="18" charset="0"/>
                <a:cs typeface="Times New Roman" panose="02020603050405020304" pitchFamily="18" charset="0"/>
              </a:rPr>
              <a:t>      For </a:t>
            </a:r>
            <a:r>
              <a:rPr lang="en-US" b="1" dirty="0" err="1" smtClean="0">
                <a:solidFill>
                  <a:schemeClr val="tx1"/>
                </a:solidFill>
                <a:latin typeface="Times New Roman" panose="02020603050405020304" pitchFamily="18" charset="0"/>
                <a:cs typeface="Times New Roman" panose="02020603050405020304" pitchFamily="18" charset="0"/>
              </a:rPr>
              <a:t>intNum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0 To 5</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strCusName</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num</a:t>
            </a:r>
            <a:r>
              <a:rPr lang="en-US" b="1" dirty="0">
                <a:solidFill>
                  <a:schemeClr val="tx1"/>
                </a:solidFill>
                <a:latin typeface="Times New Roman" panose="02020603050405020304" pitchFamily="18" charset="0"/>
                <a:cs typeface="Times New Roman" panose="02020603050405020304" pitchFamily="18" charset="0"/>
              </a:rPr>
              <a:t>) = </a:t>
            </a:r>
            <a:r>
              <a:rPr lang="en-US" b="1" dirty="0" err="1">
                <a:solidFill>
                  <a:schemeClr val="tx1"/>
                </a:solidFill>
                <a:latin typeface="Times New Roman" panose="02020603050405020304" pitchFamily="18" charset="0"/>
                <a:cs typeface="Times New Roman" panose="02020603050405020304" pitchFamily="18" charset="0"/>
              </a:rPr>
              <a:t>InputBox</a:t>
            </a:r>
            <a:r>
              <a:rPr lang="en-US" b="1" dirty="0">
                <a:solidFill>
                  <a:schemeClr val="tx1"/>
                </a:solidFill>
                <a:latin typeface="Times New Roman" panose="02020603050405020304" pitchFamily="18" charset="0"/>
                <a:cs typeface="Times New Roman" panose="02020603050405020304" pitchFamily="18" charset="0"/>
              </a:rPr>
              <a:t>(“Enter the customer name”, “Enter Name”)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ListBox1.Items.Add(</a:t>
            </a:r>
            <a:r>
              <a:rPr lang="en-US" b="1" dirty="0" err="1" smtClean="0">
                <a:solidFill>
                  <a:schemeClr val="tx1"/>
                </a:solidFill>
                <a:latin typeface="Times New Roman" panose="02020603050405020304" pitchFamily="18" charset="0"/>
                <a:cs typeface="Times New Roman" panose="02020603050405020304" pitchFamily="18" charset="0"/>
              </a:rPr>
              <a:t>strCusName</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num</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       Next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Sub</a:t>
            </a:r>
          </a:p>
          <a:p>
            <a:pPr algn="l"/>
            <a:r>
              <a:rPr lang="en-US" dirty="0">
                <a:solidFill>
                  <a:schemeClr val="tx1"/>
                </a:solidFill>
                <a:latin typeface="Times New Roman" panose="02020603050405020304" pitchFamily="18" charset="0"/>
                <a:cs typeface="Times New Roman" panose="02020603050405020304" pitchFamily="18" charset="0"/>
              </a:rPr>
              <a:t>This program prompts the user to enter names in an input box for a total of 6 times and the names will be displayed in a list box</a:t>
            </a:r>
          </a:p>
        </p:txBody>
      </p:sp>
    </p:spTree>
    <p:extLst>
      <p:ext uri="{BB962C8B-B14F-4D97-AF65-F5344CB8AC3E}">
        <p14:creationId xmlns:p14="http://schemas.microsoft.com/office/powerpoint/2010/main" val="13669748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RESULT</a:t>
            </a:r>
            <a:endParaRPr lang="en-US" sz="5400" dirty="0">
              <a:latin typeface="Arial Black" panose="020B0A04020102020204" pitchFamily="34" charset="0"/>
            </a:endParaRPr>
          </a:p>
        </p:txBody>
      </p:sp>
      <p:sp>
        <p:nvSpPr>
          <p:cNvPr id="3" name="Subtitle 2"/>
          <p:cNvSpPr>
            <a:spLocks noGrp="1"/>
          </p:cNvSpPr>
          <p:nvPr>
            <p:ph type="subTitle" idx="1"/>
          </p:nvPr>
        </p:nvSpPr>
        <p:spPr>
          <a:xfrm>
            <a:off x="2057400" y="4648200"/>
            <a:ext cx="6400800" cy="1752600"/>
          </a:xfrm>
        </p:spPr>
        <p:txBody>
          <a:bodyPr/>
          <a:lstStyle/>
          <a:p>
            <a:endParaRPr lang="en-US" dirty="0">
              <a:solidFill>
                <a:schemeClr val="tx1"/>
              </a:solidFill>
              <a:latin typeface="Times New Roman" panose="02020603050405020304" pitchFamily="18" charset="0"/>
              <a:cs typeface="Times New Roman" panose="02020603050405020304" pitchFamily="18" charset="0"/>
            </a:endParaRPr>
          </a:p>
        </p:txBody>
      </p:sp>
      <p:pic>
        <p:nvPicPr>
          <p:cNvPr id="5" name="Picture 4" descr="vb2013_figure10.3">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2438400" y="2057400"/>
            <a:ext cx="4876800" cy="1406235"/>
          </a:xfrm>
          <a:prstGeom prst="rect">
            <a:avLst/>
          </a:prstGeom>
          <a:noFill/>
          <a:ln>
            <a:noFill/>
          </a:ln>
        </p:spPr>
      </p:pic>
      <p:pic>
        <p:nvPicPr>
          <p:cNvPr id="6" name="Picture 5" descr="vb2013_figure10.4">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3276600" y="3754582"/>
            <a:ext cx="3048000" cy="3154073"/>
          </a:xfrm>
          <a:prstGeom prst="rect">
            <a:avLst/>
          </a:prstGeom>
          <a:noFill/>
          <a:ln>
            <a:noFill/>
          </a:ln>
        </p:spPr>
      </p:pic>
    </p:spTree>
    <p:extLst>
      <p:ext uri="{BB962C8B-B14F-4D97-AF65-F5344CB8AC3E}">
        <p14:creationId xmlns:p14="http://schemas.microsoft.com/office/powerpoint/2010/main" val="41085493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UNIT 2</a:t>
            </a:r>
            <a:endParaRPr lang="en-US" sz="5400" dirty="0">
              <a:latin typeface="Arial Black" panose="020B0A04020102020204" pitchFamily="34" charset="0"/>
            </a:endParaRPr>
          </a:p>
        </p:txBody>
      </p:sp>
      <p:sp>
        <p:nvSpPr>
          <p:cNvPr id="3" name="Subtitle 2"/>
          <p:cNvSpPr>
            <a:spLocks noGrp="1"/>
          </p:cNvSpPr>
          <p:nvPr>
            <p:ph type="subTitle" idx="1"/>
          </p:nvPr>
        </p:nvSpPr>
        <p:spPr>
          <a:xfrm>
            <a:off x="2057400" y="4648200"/>
            <a:ext cx="6400800" cy="1752600"/>
          </a:xfrm>
        </p:spPr>
        <p:txBody>
          <a:bodyPr/>
          <a:lstStyle/>
          <a:p>
            <a:r>
              <a:rPr lang="en-US" dirty="0" smtClean="0">
                <a:solidFill>
                  <a:schemeClr val="tx1"/>
                </a:solidFill>
                <a:latin typeface="Times New Roman" panose="02020603050405020304" pitchFamily="18" charset="0"/>
                <a:cs typeface="Times New Roman" panose="02020603050405020304" pitchFamily="18" charset="0"/>
              </a:rPr>
              <a:t>LESSON 11</a:t>
            </a:r>
            <a:endParaRPr lang="en-US" dirty="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Mathematics</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descr="https://tse4.mm.bing.net/th?id=OIP.M981b5ea008b4ac83669ed9ae53d30553H0&amp;pid=15.1&amp;P=0&amp;w=195&amp;h=1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906172"/>
            <a:ext cx="3208865" cy="2665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8125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4800600" cy="838200"/>
          </a:xfrm>
        </p:spPr>
        <p:txBody>
          <a:bodyPr>
            <a:normAutofit fontScale="90000"/>
          </a:bodyPr>
          <a:lstStyle/>
          <a:p>
            <a:r>
              <a:rPr lang="en-US" sz="5400" dirty="0" smtClean="0">
                <a:latin typeface="Arial Black" panose="020B0A04020102020204" pitchFamily="34" charset="0"/>
              </a:rPr>
              <a:t>Operators</a:t>
            </a:r>
            <a:endParaRPr lang="en-US" sz="5400" dirty="0">
              <a:latin typeface="Arial Black" panose="020B0A04020102020204" pitchFamily="34" charset="0"/>
            </a:endParaRPr>
          </a:p>
        </p:txBody>
      </p:sp>
      <p:sp>
        <p:nvSpPr>
          <p:cNvPr id="3" name="Subtitle 2"/>
          <p:cNvSpPr>
            <a:spLocks noGrp="1"/>
          </p:cNvSpPr>
          <p:nvPr>
            <p:ph type="subTitle" idx="1"/>
          </p:nvPr>
        </p:nvSpPr>
        <p:spPr>
          <a:xfrm>
            <a:off x="990600" y="1905000"/>
            <a:ext cx="4724401" cy="4544291"/>
          </a:xfrm>
        </p:spPr>
        <p:txBody>
          <a:bodyPr>
            <a:normAutofit fontScale="85000" lnSpcReduction="2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For VB2013 to carry out mathematical operations, we need to write code that uses arithmetic operators.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M</a:t>
            </a:r>
            <a:r>
              <a:rPr lang="en-US" dirty="0" smtClean="0">
                <a:solidFill>
                  <a:schemeClr val="tx1"/>
                </a:solidFill>
                <a:latin typeface="Times New Roman" panose="02020603050405020304" pitchFamily="18" charset="0"/>
                <a:cs typeface="Times New Roman" panose="02020603050405020304" pitchFamily="18" charset="0"/>
              </a:rPr>
              <a:t>athematical</a:t>
            </a:r>
            <a:r>
              <a:rPr lang="en-US" dirty="0">
                <a:solidFill>
                  <a:schemeClr val="tx1"/>
                </a:solidFill>
                <a:latin typeface="Times New Roman" panose="02020603050405020304" pitchFamily="18" charset="0"/>
                <a:cs typeface="Times New Roman" panose="02020603050405020304" pitchFamily="18" charset="0"/>
              </a:rPr>
              <a:t> operators are very similar to the normal arithmetic operators, only with some slight variations.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plus and minus operators are the same while the multiplication operator use the * symbol and the division operator use the / symbol.</a:t>
            </a:r>
          </a:p>
        </p:txBody>
      </p:sp>
      <p:graphicFrame>
        <p:nvGraphicFramePr>
          <p:cNvPr id="5" name="Table 4"/>
          <p:cNvGraphicFramePr>
            <a:graphicFrameLocks noGrp="1"/>
          </p:cNvGraphicFramePr>
          <p:nvPr>
            <p:extLst>
              <p:ext uri="{D42A27DB-BD31-4B8C-83A1-F6EECF244321}">
                <p14:modId xmlns:p14="http://schemas.microsoft.com/office/powerpoint/2010/main" val="2128539595"/>
              </p:ext>
            </p:extLst>
          </p:nvPr>
        </p:nvGraphicFramePr>
        <p:xfrm>
          <a:off x="5680365" y="1905000"/>
          <a:ext cx="3415144" cy="4572000"/>
        </p:xfrm>
        <a:graphic>
          <a:graphicData uri="http://schemas.openxmlformats.org/drawingml/2006/table">
            <a:tbl>
              <a:tblPr firstRow="1" firstCol="1" bandRow="1">
                <a:tableStyleId>{5C22544A-7EE6-4342-B048-85BDC9FD1C3A}</a:tableStyleId>
              </a:tblPr>
              <a:tblGrid>
                <a:gridCol w="1012454"/>
                <a:gridCol w="1315108"/>
                <a:gridCol w="1087582"/>
              </a:tblGrid>
              <a:tr h="378957">
                <a:tc>
                  <a:txBody>
                    <a:bodyPr/>
                    <a:lstStyle/>
                    <a:p>
                      <a:pPr marL="0" marR="0">
                        <a:lnSpc>
                          <a:spcPct val="100000"/>
                        </a:lnSpc>
                        <a:spcBef>
                          <a:spcPts val="0"/>
                        </a:spcBef>
                        <a:spcAft>
                          <a:spcPts val="0"/>
                        </a:spcAft>
                      </a:pPr>
                      <a:r>
                        <a:rPr lang="en-US" sz="1200" cap="all" dirty="0">
                          <a:effectLst/>
                        </a:rPr>
                        <a:t>OPERATOR</a:t>
                      </a:r>
                      <a:endParaRPr lang="en-US" sz="1100" dirty="0">
                        <a:effectLst/>
                        <a:latin typeface="Calibri"/>
                        <a:ea typeface="Calibri"/>
                        <a:cs typeface="Times New Roman"/>
                      </a:endParaRPr>
                    </a:p>
                  </a:txBody>
                  <a:tcPr marL="0" marR="0" marT="0" marB="0" anchor="b"/>
                </a:tc>
                <a:tc>
                  <a:txBody>
                    <a:bodyPr/>
                    <a:lstStyle/>
                    <a:p>
                      <a:pPr marL="0" marR="0">
                        <a:lnSpc>
                          <a:spcPct val="100000"/>
                        </a:lnSpc>
                        <a:spcBef>
                          <a:spcPts val="0"/>
                        </a:spcBef>
                        <a:spcAft>
                          <a:spcPts val="0"/>
                        </a:spcAft>
                      </a:pPr>
                      <a:r>
                        <a:rPr lang="en-US" sz="1200" cap="all" dirty="0">
                          <a:effectLst/>
                        </a:rPr>
                        <a:t>MATHEMATICAL FUNCTION</a:t>
                      </a:r>
                      <a:endParaRPr lang="en-US" sz="1100" dirty="0">
                        <a:effectLst/>
                        <a:latin typeface="Calibri"/>
                        <a:ea typeface="Calibri"/>
                        <a:cs typeface="Times New Roman"/>
                      </a:endParaRPr>
                    </a:p>
                  </a:txBody>
                  <a:tcPr marL="0" marR="0" marT="0" marB="0" anchor="b"/>
                </a:tc>
                <a:tc>
                  <a:txBody>
                    <a:bodyPr/>
                    <a:lstStyle/>
                    <a:p>
                      <a:pPr marL="0" marR="0">
                        <a:lnSpc>
                          <a:spcPct val="100000"/>
                        </a:lnSpc>
                        <a:spcBef>
                          <a:spcPts val="0"/>
                        </a:spcBef>
                        <a:spcAft>
                          <a:spcPts val="0"/>
                        </a:spcAft>
                      </a:pPr>
                      <a:r>
                        <a:rPr lang="en-US" sz="1200" cap="all" dirty="0">
                          <a:effectLst/>
                        </a:rPr>
                        <a:t>EXAMPLE</a:t>
                      </a:r>
                      <a:endParaRPr lang="en-US" sz="1100" dirty="0">
                        <a:effectLst/>
                        <a:latin typeface="Calibri"/>
                        <a:ea typeface="Calibri"/>
                        <a:cs typeface="Times New Roman"/>
                      </a:endParaRPr>
                    </a:p>
                  </a:txBody>
                  <a:tcPr marL="0" marR="0" marT="0" marB="0" anchor="b"/>
                </a:tc>
              </a:tr>
              <a:tr h="427895">
                <a:tc>
                  <a:txBody>
                    <a:bodyPr/>
                    <a:lstStyle/>
                    <a:p>
                      <a:pPr marL="0" marR="0" algn="ctr">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Addition</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 1+2=3</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427895">
                <a:tc>
                  <a:txBody>
                    <a:bodyPr/>
                    <a:lstStyle/>
                    <a:p>
                      <a:pPr marL="0" marR="0" algn="ctr">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Subtraction</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 10-4=6</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427895">
                <a:tc>
                  <a:txBody>
                    <a:bodyPr/>
                    <a:lstStyle/>
                    <a:p>
                      <a:pPr marL="0" marR="0" algn="ctr">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Exponential</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 3^2=9</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668964">
                <a:tc>
                  <a:txBody>
                    <a:bodyPr/>
                    <a:lstStyle/>
                    <a:p>
                      <a:pPr marL="0" marR="0" algn="ctr">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Multiplication</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 5*6=30</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446624">
                <a:tc>
                  <a:txBody>
                    <a:bodyPr/>
                    <a:lstStyle/>
                    <a:p>
                      <a:pPr marL="0" marR="0" algn="ctr">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Division</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 21/7=3</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879370">
                <a:tc>
                  <a:txBody>
                    <a:bodyPr/>
                    <a:lstStyle/>
                    <a:p>
                      <a:pPr marL="0" marR="0" algn="ctr">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Mod</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Modulus(returns the remainder of an integer division)</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a:effectLst/>
                          <a:latin typeface="Times New Roman" panose="02020603050405020304" pitchFamily="18" charset="0"/>
                          <a:cs typeface="Times New Roman" panose="02020603050405020304" pitchFamily="18" charset="0"/>
                        </a:rPr>
                        <a:t> 15 Mod 4=3</a:t>
                      </a:r>
                      <a:endParaRPr lang="en-US" sz="1200" b="1">
                        <a:effectLst/>
                        <a:latin typeface="Times New Roman" panose="02020603050405020304" pitchFamily="18" charset="0"/>
                        <a:ea typeface="Calibri"/>
                        <a:cs typeface="Times New Roman" panose="02020603050405020304" pitchFamily="18" charset="0"/>
                      </a:endParaRPr>
                    </a:p>
                  </a:txBody>
                  <a:tcPr marL="0" marR="95250" marT="57150" marB="57150" anchor="b"/>
                </a:tc>
              </a:tr>
              <a:tr h="914400">
                <a:tc>
                  <a:txBody>
                    <a:bodyPr/>
                    <a:lstStyle/>
                    <a:p>
                      <a:pPr marL="0" marR="0" algn="ctr">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Integer Division(discards the decimal places)</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c>
                  <a:txBody>
                    <a:bodyPr/>
                    <a:lstStyle/>
                    <a:p>
                      <a:pPr marL="0" marR="0">
                        <a:lnSpc>
                          <a:spcPct val="100000"/>
                        </a:lnSpc>
                        <a:spcBef>
                          <a:spcPts val="0"/>
                        </a:spcBef>
                        <a:spcAft>
                          <a:spcPts val="0"/>
                        </a:spcAft>
                      </a:pPr>
                      <a:r>
                        <a:rPr lang="en-US" sz="1200" b="1" dirty="0">
                          <a:effectLst/>
                          <a:latin typeface="Times New Roman" panose="02020603050405020304" pitchFamily="18" charset="0"/>
                          <a:cs typeface="Times New Roman" panose="02020603050405020304" pitchFamily="18" charset="0"/>
                        </a:rPr>
                        <a:t> 19/4=4</a:t>
                      </a:r>
                      <a:endParaRPr lang="en-US" sz="1200" b="1" dirty="0">
                        <a:effectLst/>
                        <a:latin typeface="Times New Roman" panose="02020603050405020304" pitchFamily="18" charset="0"/>
                        <a:ea typeface="Calibri"/>
                        <a:cs typeface="Times New Roman" panose="02020603050405020304" pitchFamily="18" charset="0"/>
                      </a:endParaRPr>
                    </a:p>
                  </a:txBody>
                  <a:tcPr marL="0" marR="95250" marT="57150" marB="57150" anchor="b"/>
                </a:tc>
              </a:tr>
            </a:tbl>
          </a:graphicData>
        </a:graphic>
      </p:graphicFrame>
    </p:spTree>
    <p:extLst>
      <p:ext uri="{BB962C8B-B14F-4D97-AF65-F5344CB8AC3E}">
        <p14:creationId xmlns:p14="http://schemas.microsoft.com/office/powerpoint/2010/main" val="22978619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dirty="0">
                <a:latin typeface="Times New Roman" panose="02020603050405020304" pitchFamily="18" charset="0"/>
                <a:cs typeface="Times New Roman" panose="02020603050405020304" pitchFamily="18" charset="0"/>
              </a:rPr>
              <a:t>E</a:t>
            </a:r>
            <a:r>
              <a:rPr lang="en-US" sz="4800" dirty="0" smtClean="0">
                <a:latin typeface="Times New Roman" panose="02020603050405020304" pitchFamily="18" charset="0"/>
                <a:cs typeface="Times New Roman" panose="02020603050405020304" pitchFamily="18" charset="0"/>
              </a:rPr>
              <a:t>xample </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3000" y="1981200"/>
            <a:ext cx="7987144" cy="4876800"/>
          </a:xfrm>
        </p:spPr>
        <p:txBody>
          <a:bodyPr>
            <a:normAutofit fontScale="550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We</a:t>
            </a:r>
            <a:r>
              <a:rPr lang="en-US" dirty="0">
                <a:solidFill>
                  <a:schemeClr val="tx1"/>
                </a:solidFill>
                <a:latin typeface="Times New Roman" panose="02020603050405020304" pitchFamily="18" charset="0"/>
                <a:cs typeface="Times New Roman" panose="02020603050405020304" pitchFamily="18" charset="0"/>
              </a:rPr>
              <a:t> insert two text boxes, four labels and a button. Click the button and enter the code as shown below. When you run the program, it performs four basic arithmetic operations and displays the results on the four labels.</a:t>
            </a:r>
          </a:p>
          <a:p>
            <a:pPr algn="l" fontAlgn="base"/>
            <a:r>
              <a:rPr lang="en-US" dirty="0">
                <a:solidFill>
                  <a:schemeClr val="tx1"/>
                </a:solidFill>
              </a:rPr>
              <a:t> </a:t>
            </a:r>
          </a:p>
          <a:p>
            <a:pPr algn="l" fontAlgn="base"/>
            <a:r>
              <a:rPr lang="en-US" b="1" dirty="0">
                <a:solidFill>
                  <a:schemeClr val="tx1"/>
                </a:solidFill>
                <a:latin typeface="Times New Roman" panose="02020603050405020304" pitchFamily="18" charset="0"/>
                <a:cs typeface="Times New Roman" panose="02020603050405020304" pitchFamily="18" charset="0"/>
              </a:rPr>
              <a:t>Private 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smtClean="0">
                <a:solidFill>
                  <a:schemeClr val="tx1"/>
                </a:solidFill>
                <a:latin typeface="Times New Roman" panose="02020603050405020304" pitchFamily="18" charset="0"/>
                <a:cs typeface="Times New Roman" panose="02020603050405020304" pitchFamily="18" charset="0"/>
              </a:rPr>
              <a:t>Button1.Click</a:t>
            </a:r>
          </a:p>
          <a:p>
            <a:pPr algn="l" fontAlgn="base"/>
            <a:r>
              <a:rPr lang="en-US" sz="2900" b="1" dirty="0" smtClean="0">
                <a:solidFill>
                  <a:schemeClr val="tx1"/>
                </a:solidFill>
                <a:latin typeface="Times New Roman" panose="02020603050405020304" pitchFamily="18" charset="0"/>
                <a:cs typeface="Times New Roman" panose="02020603050405020304" pitchFamily="18" charset="0"/>
              </a:rPr>
              <a:t>Dim dblNum1</a:t>
            </a:r>
            <a:r>
              <a:rPr lang="en-US" sz="2900" b="1" dirty="0">
                <a:solidFill>
                  <a:schemeClr val="tx1"/>
                </a:solidFill>
                <a:latin typeface="Times New Roman" panose="02020603050405020304" pitchFamily="18" charset="0"/>
                <a:cs typeface="Times New Roman" panose="02020603050405020304" pitchFamily="18" charset="0"/>
              </a:rPr>
              <a:t>, </a:t>
            </a:r>
            <a:r>
              <a:rPr lang="en-US" sz="2900" b="1" dirty="0" smtClean="0">
                <a:solidFill>
                  <a:schemeClr val="tx1"/>
                </a:solidFill>
                <a:latin typeface="Times New Roman" panose="02020603050405020304" pitchFamily="18" charset="0"/>
                <a:cs typeface="Times New Roman" panose="02020603050405020304" pitchFamily="18" charset="0"/>
              </a:rPr>
              <a:t>dblNum2, </a:t>
            </a:r>
            <a:r>
              <a:rPr lang="en-US" sz="2900" b="1" dirty="0" err="1" smtClean="0">
                <a:solidFill>
                  <a:schemeClr val="tx1"/>
                </a:solidFill>
                <a:latin typeface="Times New Roman" panose="02020603050405020304" pitchFamily="18" charset="0"/>
                <a:cs typeface="Times New Roman" panose="02020603050405020304" pitchFamily="18" charset="0"/>
              </a:rPr>
              <a:t>dblSum</a:t>
            </a:r>
            <a:r>
              <a:rPr lang="en-US" sz="2900" b="1" dirty="0" smtClean="0">
                <a:solidFill>
                  <a:schemeClr val="tx1"/>
                </a:solidFill>
                <a:latin typeface="Times New Roman" panose="02020603050405020304" pitchFamily="18" charset="0"/>
                <a:cs typeface="Times New Roman" panose="02020603050405020304" pitchFamily="18" charset="0"/>
              </a:rPr>
              <a:t> </a:t>
            </a:r>
            <a:r>
              <a:rPr lang="en-US" sz="2900" b="1" dirty="0" err="1" smtClean="0">
                <a:solidFill>
                  <a:schemeClr val="tx1"/>
                </a:solidFill>
                <a:latin typeface="Times New Roman" panose="02020603050405020304" pitchFamily="18" charset="0"/>
                <a:cs typeface="Times New Roman" panose="02020603050405020304" pitchFamily="18" charset="0"/>
              </a:rPr>
              <a:t>dblDifference</a:t>
            </a:r>
            <a:r>
              <a:rPr lang="en-US" sz="2900" b="1" dirty="0">
                <a:solidFill>
                  <a:schemeClr val="tx1"/>
                </a:solidFill>
                <a:latin typeface="Times New Roman" panose="02020603050405020304" pitchFamily="18" charset="0"/>
                <a:cs typeface="Times New Roman" panose="02020603050405020304" pitchFamily="18" charset="0"/>
              </a:rPr>
              <a:t>, </a:t>
            </a:r>
            <a:r>
              <a:rPr lang="en-US" sz="2900" b="1" dirty="0" err="1" smtClean="0">
                <a:solidFill>
                  <a:schemeClr val="tx1"/>
                </a:solidFill>
                <a:latin typeface="Times New Roman" panose="02020603050405020304" pitchFamily="18" charset="0"/>
                <a:cs typeface="Times New Roman" panose="02020603050405020304" pitchFamily="18" charset="0"/>
              </a:rPr>
              <a:t>dblProduct</a:t>
            </a:r>
            <a:r>
              <a:rPr lang="en-US" sz="2900" b="1" dirty="0">
                <a:solidFill>
                  <a:schemeClr val="tx1"/>
                </a:solidFill>
                <a:latin typeface="Times New Roman" panose="02020603050405020304" pitchFamily="18" charset="0"/>
                <a:cs typeface="Times New Roman" panose="02020603050405020304" pitchFamily="18" charset="0"/>
              </a:rPr>
              <a:t>, </a:t>
            </a:r>
            <a:r>
              <a:rPr lang="en-US" sz="2900" b="1" dirty="0" err="1" smtClean="0">
                <a:solidFill>
                  <a:schemeClr val="tx1"/>
                </a:solidFill>
                <a:latin typeface="Times New Roman" panose="02020603050405020304" pitchFamily="18" charset="0"/>
                <a:cs typeface="Times New Roman" panose="02020603050405020304" pitchFamily="18" charset="0"/>
              </a:rPr>
              <a:t>dblQuotient</a:t>
            </a:r>
            <a:r>
              <a:rPr lang="en-US" sz="2900" b="1" dirty="0" smtClean="0">
                <a:solidFill>
                  <a:schemeClr val="tx1"/>
                </a:solidFill>
                <a:latin typeface="Times New Roman" panose="02020603050405020304" pitchFamily="18" charset="0"/>
                <a:cs typeface="Times New Roman" panose="02020603050405020304" pitchFamily="18" charset="0"/>
              </a:rPr>
              <a:t> </a:t>
            </a:r>
            <a:r>
              <a:rPr lang="en-US" sz="2900" b="1" dirty="0">
                <a:solidFill>
                  <a:schemeClr val="tx1"/>
                </a:solidFill>
                <a:latin typeface="Times New Roman" panose="02020603050405020304" pitchFamily="18" charset="0"/>
                <a:cs typeface="Times New Roman" panose="02020603050405020304" pitchFamily="18" charset="0"/>
              </a:rPr>
              <a:t>As </a:t>
            </a:r>
            <a:r>
              <a:rPr lang="en-US" sz="2900" b="1" dirty="0" smtClean="0">
                <a:solidFill>
                  <a:schemeClr val="tx1"/>
                </a:solidFill>
                <a:latin typeface="Times New Roman" panose="02020603050405020304" pitchFamily="18" charset="0"/>
                <a:cs typeface="Times New Roman" panose="02020603050405020304" pitchFamily="18" charset="0"/>
              </a:rPr>
              <a:t>Double</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dblNum1 </a:t>
            </a:r>
            <a:r>
              <a:rPr lang="en-US" b="1" dirty="0">
                <a:solidFill>
                  <a:schemeClr val="tx1"/>
                </a:solidFill>
                <a:latin typeface="Times New Roman" panose="02020603050405020304" pitchFamily="18" charset="0"/>
                <a:cs typeface="Times New Roman" panose="02020603050405020304" pitchFamily="18" charset="0"/>
              </a:rPr>
              <a:t>= TextBox1.Text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dblNum2 </a:t>
            </a:r>
            <a:r>
              <a:rPr lang="en-US" b="1" dirty="0">
                <a:solidFill>
                  <a:schemeClr val="tx1"/>
                </a:solidFill>
                <a:latin typeface="Times New Roman" panose="02020603050405020304" pitchFamily="18" charset="0"/>
                <a:cs typeface="Times New Roman" panose="02020603050405020304" pitchFamily="18" charset="0"/>
              </a:rPr>
              <a:t>= TextBox2.Text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dblSum</a:t>
            </a:r>
            <a:r>
              <a:rPr lang="en-US" b="1" dirty="0" smtClean="0">
                <a:solidFill>
                  <a:schemeClr val="tx1"/>
                </a:solidFill>
                <a:latin typeface="Times New Roman" panose="02020603050405020304" pitchFamily="18" charset="0"/>
                <a:cs typeface="Times New Roman" panose="02020603050405020304" pitchFamily="18" charset="0"/>
              </a:rPr>
              <a:t> = dblNum1 + dblNum2</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dblDifference</a:t>
            </a:r>
            <a:r>
              <a:rPr lang="en-US" b="1" dirty="0" smtClean="0">
                <a:solidFill>
                  <a:schemeClr val="tx1"/>
                </a:solidFill>
                <a:latin typeface="Times New Roman" panose="02020603050405020304" pitchFamily="18" charset="0"/>
                <a:cs typeface="Times New Roman" panose="02020603050405020304" pitchFamily="18" charset="0"/>
              </a:rPr>
              <a:t> = dblNum1 - dblNum2</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dblProduct</a:t>
            </a:r>
            <a:r>
              <a:rPr lang="en-US" b="1" dirty="0" smtClean="0">
                <a:solidFill>
                  <a:schemeClr val="tx1"/>
                </a:solidFill>
                <a:latin typeface="Times New Roman" panose="02020603050405020304" pitchFamily="18" charset="0"/>
                <a:cs typeface="Times New Roman" panose="02020603050405020304" pitchFamily="18" charset="0"/>
              </a:rPr>
              <a:t>  = dblNum1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dblNum2</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dblQuotient</a:t>
            </a:r>
            <a:r>
              <a:rPr lang="en-US" b="1" dirty="0" smtClean="0">
                <a:solidFill>
                  <a:schemeClr val="tx1"/>
                </a:solidFill>
                <a:latin typeface="Times New Roman" panose="02020603050405020304" pitchFamily="18" charset="0"/>
                <a:cs typeface="Times New Roman" panose="02020603050405020304" pitchFamily="18" charset="0"/>
              </a:rPr>
              <a:t> = dblNum1 / dblNum2</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lblSum.Text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dblSum</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lblDiff</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dblDifference</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l</a:t>
            </a:r>
            <a:r>
              <a:rPr lang="en-US" b="1" dirty="0" err="1" smtClean="0">
                <a:solidFill>
                  <a:schemeClr val="tx1"/>
                </a:solidFill>
                <a:latin typeface="Times New Roman" panose="02020603050405020304" pitchFamily="18" charset="0"/>
                <a:cs typeface="Times New Roman" panose="02020603050405020304" pitchFamily="18" charset="0"/>
              </a:rPr>
              <a:t>blProd</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dblProduct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lblQuot</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dblQuotient</a:t>
            </a:r>
            <a:r>
              <a:rPr lang="en-US" b="1" dirty="0" smtClean="0">
                <a:solidFill>
                  <a:schemeClr val="tx1"/>
                </a:solidFill>
                <a:latin typeface="Times New Roman" panose="02020603050405020304" pitchFamily="18" charset="0"/>
                <a:cs typeface="Times New Roman" panose="02020603050405020304" pitchFamily="18" charset="0"/>
              </a:rPr>
              <a:t> </a:t>
            </a:r>
            <a:endParaRPr lang="en-US" b="1" dirty="0">
              <a:solidFill>
                <a:schemeClr val="tx1"/>
              </a:solidFill>
              <a:latin typeface="Times New Roman" panose="02020603050405020304" pitchFamily="18" charset="0"/>
              <a:cs typeface="Times New Roman" panose="02020603050405020304" pitchFamily="18" charset="0"/>
            </a:endParaRPr>
          </a:p>
          <a:p>
            <a:pPr algn="l" fontAlgn="base"/>
            <a:r>
              <a:rPr lang="en-US" b="1" dirty="0">
                <a:solidFill>
                  <a:schemeClr val="tx1"/>
                </a:solidFill>
                <a:latin typeface="Times New Roman" panose="02020603050405020304" pitchFamily="18" charset="0"/>
                <a:cs typeface="Times New Roman" panose="02020603050405020304" pitchFamily="18" charset="0"/>
              </a:rPr>
              <a:t>End Sub</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33461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609599"/>
          </a:xfrm>
        </p:spPr>
        <p:txBody>
          <a:bodyPr>
            <a:normAutofit fontScale="90000"/>
          </a:bodyPr>
          <a:lstStyle/>
          <a:p>
            <a:r>
              <a:rPr lang="en-US" sz="5400" dirty="0" smtClean="0">
                <a:latin typeface="Arial Black" panose="020B0A04020102020204" pitchFamily="34" charset="0"/>
              </a:rPr>
              <a:t>Program </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1905000"/>
            <a:ext cx="7987145" cy="4925291"/>
          </a:xfrm>
        </p:spPr>
        <p:txBody>
          <a:bodyPr>
            <a:normAutofit fontScale="700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This program employs the Pythagoras Theorem to calculate the length of hypotenuse c given the length of the adjacent side a and the opposite side b. For those of you who have forgotten the formula for the Pythagoras Theorem, it is written as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c^2 = a^2 + b^2</a:t>
            </a:r>
          </a:p>
          <a:p>
            <a:pPr algn="l"/>
            <a:r>
              <a:rPr lang="en-US" b="1" dirty="0">
                <a:solidFill>
                  <a:schemeClr val="tx1"/>
                </a:solidFill>
                <a:latin typeface="Times New Roman" panose="02020603050405020304" pitchFamily="18" charset="0"/>
                <a:cs typeface="Times New Roman" panose="02020603050405020304" pitchFamily="18" charset="0"/>
              </a:rPr>
              <a:t>Private Sub Button1_Click(</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sender As </a:t>
            </a:r>
            <a:r>
              <a:rPr lang="en-US" b="1" dirty="0" err="1">
                <a:solidFill>
                  <a:schemeClr val="tx1"/>
                </a:solidFill>
                <a:latin typeface="Times New Roman" panose="02020603050405020304" pitchFamily="18" charset="0"/>
                <a:cs typeface="Times New Roman" panose="02020603050405020304" pitchFamily="18" charset="0"/>
              </a:rPr>
              <a:t>System.Object</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e As </a:t>
            </a:r>
            <a:r>
              <a:rPr lang="en-US" b="1" dirty="0" err="1">
                <a:solidFill>
                  <a:schemeClr val="tx1"/>
                </a:solidFill>
                <a:latin typeface="Times New Roman" panose="02020603050405020304" pitchFamily="18" charset="0"/>
                <a:cs typeface="Times New Roman" panose="02020603050405020304" pitchFamily="18" charset="0"/>
              </a:rPr>
              <a:t>System.EventArgs</a:t>
            </a:r>
            <a:r>
              <a:rPr lang="en-US" b="1" dirty="0">
                <a:solidFill>
                  <a:schemeClr val="tx1"/>
                </a:solidFill>
                <a:latin typeface="Times New Roman" panose="02020603050405020304" pitchFamily="18" charset="0"/>
                <a:cs typeface="Times New Roman" panose="02020603050405020304" pitchFamily="18" charset="0"/>
              </a:rPr>
              <a:t>) Handles Button1.Click</a:t>
            </a: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err="1" smtClean="0">
                <a:solidFill>
                  <a:schemeClr val="tx1"/>
                </a:solidFill>
                <a:latin typeface="Times New Roman" panose="02020603050405020304" pitchFamily="18" charset="0"/>
                <a:cs typeface="Times New Roman" panose="02020603050405020304" pitchFamily="18" charset="0"/>
              </a:rPr>
              <a:t>sglA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sglB</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TextBox1.Text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sglB</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TextBox2.Text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sglC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(sglA^2 </a:t>
            </a:r>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sglB^2</a:t>
            </a:r>
            <a:r>
              <a:rPr lang="en-US" b="1" dirty="0">
                <a:solidFill>
                  <a:schemeClr val="tx1"/>
                </a:solidFill>
                <a:latin typeface="Times New Roman" panose="02020603050405020304" pitchFamily="18" charset="0"/>
                <a:cs typeface="Times New Roman" panose="02020603050405020304" pitchFamily="18" charset="0"/>
              </a:rPr>
              <a:t>)^(1/2)</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lblAns</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sglC</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End </a:t>
            </a:r>
            <a:r>
              <a:rPr lang="en-US" b="1" dirty="0" smtClean="0">
                <a:solidFill>
                  <a:schemeClr val="tx1"/>
                </a:solidFill>
                <a:latin typeface="Times New Roman" panose="02020603050405020304" pitchFamily="18" charset="0"/>
                <a:cs typeface="Times New Roman" panose="02020603050405020304" pitchFamily="18" charset="0"/>
              </a:rPr>
              <a:t>Sub</a:t>
            </a:r>
          </a:p>
          <a:p>
            <a:pPr algn="l"/>
            <a:endParaRPr lang="en-US" b="1" dirty="0" smtClean="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(Do NOT use SINGLE letters as MEMORY LOCATIONS NAMES)</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9350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990600" y="1143001"/>
            <a:ext cx="8153400" cy="838200"/>
          </a:xfrm>
        </p:spPr>
        <p:txBody>
          <a:bodyPr>
            <a:normAutofit/>
          </a:bodyPr>
          <a:lstStyle/>
          <a:p>
            <a:r>
              <a:rPr lang="en-US" dirty="0" smtClean="0">
                <a:latin typeface="Arial Black" panose="020B0A04020102020204" pitchFamily="34" charset="0"/>
              </a:rPr>
              <a:t>BMI Calculator Program</a:t>
            </a:r>
            <a:endParaRPr lang="en-US" dirty="0">
              <a:latin typeface="Arial Black" panose="020B0A04020102020204" pitchFamily="34" charset="0"/>
            </a:endParaRPr>
          </a:p>
        </p:txBody>
      </p:sp>
      <p:sp>
        <p:nvSpPr>
          <p:cNvPr id="3" name="Subtitle 2"/>
          <p:cNvSpPr>
            <a:spLocks noGrp="1"/>
          </p:cNvSpPr>
          <p:nvPr>
            <p:ph type="subTitle" idx="1"/>
          </p:nvPr>
        </p:nvSpPr>
        <p:spPr>
          <a:xfrm>
            <a:off x="1143000" y="1828800"/>
            <a:ext cx="5181600" cy="2590800"/>
          </a:xfrm>
        </p:spPr>
        <p:txBody>
          <a:bodyPr>
            <a:normAutofit fontScale="62500" lnSpcReduction="20000"/>
          </a:bodyPr>
          <a:lstStyle/>
          <a:p>
            <a:pPr algn="l"/>
            <a:r>
              <a:rPr lang="en-US" sz="3000" b="1" dirty="0">
                <a:solidFill>
                  <a:schemeClr val="tx1"/>
                </a:solidFill>
                <a:latin typeface="Times New Roman" panose="02020603050405020304" pitchFamily="18" charset="0"/>
                <a:cs typeface="Times New Roman" panose="02020603050405020304" pitchFamily="18" charset="0"/>
              </a:rPr>
              <a:t>Private Sub Button1_Click(</a:t>
            </a:r>
            <a:r>
              <a:rPr lang="en-US" sz="3000" b="1" dirty="0" err="1">
                <a:solidFill>
                  <a:schemeClr val="tx1"/>
                </a:solidFill>
                <a:latin typeface="Times New Roman" panose="02020603050405020304" pitchFamily="18" charset="0"/>
                <a:cs typeface="Times New Roman" panose="02020603050405020304" pitchFamily="18" charset="0"/>
              </a:rPr>
              <a:t>ByVal</a:t>
            </a:r>
            <a:r>
              <a:rPr lang="en-US" sz="3000" b="1" dirty="0">
                <a:solidFill>
                  <a:schemeClr val="tx1"/>
                </a:solidFill>
                <a:latin typeface="Times New Roman" panose="02020603050405020304" pitchFamily="18" charset="0"/>
                <a:cs typeface="Times New Roman" panose="02020603050405020304" pitchFamily="18" charset="0"/>
              </a:rPr>
              <a:t> sender As </a:t>
            </a:r>
            <a:r>
              <a:rPr lang="en-US" sz="3000" b="1" dirty="0" err="1">
                <a:solidFill>
                  <a:schemeClr val="tx1"/>
                </a:solidFill>
                <a:latin typeface="Times New Roman" panose="02020603050405020304" pitchFamily="18" charset="0"/>
                <a:cs typeface="Times New Roman" panose="02020603050405020304" pitchFamily="18" charset="0"/>
              </a:rPr>
              <a:t>System.Object</a:t>
            </a: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a:solidFill>
                  <a:schemeClr val="tx1"/>
                </a:solidFill>
                <a:latin typeface="Times New Roman" panose="02020603050405020304" pitchFamily="18" charset="0"/>
                <a:cs typeface="Times New Roman" panose="02020603050405020304" pitchFamily="18" charset="0"/>
              </a:rPr>
              <a:t>ByVal</a:t>
            </a:r>
            <a:r>
              <a:rPr lang="en-US" sz="3000" b="1" dirty="0">
                <a:solidFill>
                  <a:schemeClr val="tx1"/>
                </a:solidFill>
                <a:latin typeface="Times New Roman" panose="02020603050405020304" pitchFamily="18" charset="0"/>
                <a:cs typeface="Times New Roman" panose="02020603050405020304" pitchFamily="18" charset="0"/>
              </a:rPr>
              <a:t> e As </a:t>
            </a:r>
            <a:r>
              <a:rPr lang="en-US" sz="3000" b="1" dirty="0" err="1">
                <a:solidFill>
                  <a:schemeClr val="tx1"/>
                </a:solidFill>
                <a:latin typeface="Times New Roman" panose="02020603050405020304" pitchFamily="18" charset="0"/>
                <a:cs typeface="Times New Roman" panose="02020603050405020304" pitchFamily="18" charset="0"/>
              </a:rPr>
              <a:t>System.EventArsgs</a:t>
            </a:r>
            <a:r>
              <a:rPr lang="en-US" sz="3000" b="1" dirty="0">
                <a:solidFill>
                  <a:schemeClr val="tx1"/>
                </a:solidFill>
                <a:latin typeface="Times New Roman" panose="02020603050405020304" pitchFamily="18" charset="0"/>
                <a:cs typeface="Times New Roman" panose="02020603050405020304" pitchFamily="18" charset="0"/>
              </a:rPr>
              <a:t>) Handles Button1.Click</a:t>
            </a:r>
          </a:p>
          <a:p>
            <a:pPr algn="l"/>
            <a:r>
              <a:rPr lang="en-US" sz="3000" b="1" dirty="0">
                <a:solidFill>
                  <a:schemeClr val="tx1"/>
                </a:solidFill>
                <a:latin typeface="Times New Roman" panose="02020603050405020304" pitchFamily="18" charset="0"/>
                <a:cs typeface="Times New Roman" panose="02020603050405020304" pitchFamily="18" charset="0"/>
              </a:rPr>
              <a:t>       Dim </a:t>
            </a:r>
            <a:r>
              <a:rPr lang="en-US" sz="3000" b="1" dirty="0" err="1" smtClean="0">
                <a:solidFill>
                  <a:schemeClr val="tx1"/>
                </a:solidFill>
                <a:latin typeface="Times New Roman" panose="02020603050405020304" pitchFamily="18" charset="0"/>
                <a:cs typeface="Times New Roman" panose="02020603050405020304" pitchFamily="18" charset="0"/>
              </a:rPr>
              <a:t>dblHeight</a:t>
            </a: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dblWeight</a:t>
            </a: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dblBmi</a:t>
            </a:r>
            <a:r>
              <a:rPr lang="en-US" sz="3000" b="1" dirty="0" smtClean="0">
                <a:solidFill>
                  <a:schemeClr val="tx1"/>
                </a:solidFill>
                <a:latin typeface="Times New Roman" panose="02020603050405020304" pitchFamily="18" charset="0"/>
                <a:cs typeface="Times New Roman" panose="02020603050405020304" pitchFamily="18" charset="0"/>
              </a:rPr>
              <a:t> </a:t>
            </a:r>
            <a:r>
              <a:rPr lang="en-US" sz="3000" b="1" dirty="0">
                <a:solidFill>
                  <a:schemeClr val="tx1"/>
                </a:solidFill>
                <a:latin typeface="Times New Roman" panose="02020603050405020304" pitchFamily="18" charset="0"/>
                <a:cs typeface="Times New Roman" panose="02020603050405020304" pitchFamily="18" charset="0"/>
              </a:rPr>
              <a:t>As </a:t>
            </a:r>
            <a:r>
              <a:rPr lang="en-US" sz="3000" b="1" dirty="0" smtClean="0">
                <a:solidFill>
                  <a:schemeClr val="tx1"/>
                </a:solidFill>
                <a:latin typeface="Times New Roman" panose="02020603050405020304" pitchFamily="18" charset="0"/>
                <a:cs typeface="Times New Roman" panose="02020603050405020304" pitchFamily="18" charset="0"/>
              </a:rPr>
              <a:t>Double</a:t>
            </a:r>
            <a:r>
              <a:rPr lang="en-US" sz="3000" b="1" dirty="0">
                <a:solidFill>
                  <a:schemeClr val="tx1"/>
                </a:solidFill>
                <a:latin typeface="Times New Roman" panose="02020603050405020304" pitchFamily="18" charset="0"/>
                <a:cs typeface="Times New Roman" panose="02020603050405020304" pitchFamily="18" charset="0"/>
              </a:rPr>
              <a:t/>
            </a:r>
            <a:br>
              <a:rPr lang="en-US" sz="3000" b="1" dirty="0">
                <a:solidFill>
                  <a:schemeClr val="tx1"/>
                </a:solidFill>
                <a:latin typeface="Times New Roman" panose="02020603050405020304" pitchFamily="18" charset="0"/>
                <a:cs typeface="Times New Roman" panose="02020603050405020304" pitchFamily="18" charset="0"/>
              </a:rPr>
            </a:b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dblHeight</a:t>
            </a:r>
            <a:r>
              <a:rPr lang="en-US" sz="3000" b="1" dirty="0" smtClean="0">
                <a:solidFill>
                  <a:schemeClr val="tx1"/>
                </a:solidFill>
                <a:latin typeface="Times New Roman" panose="02020603050405020304" pitchFamily="18" charset="0"/>
                <a:cs typeface="Times New Roman" panose="02020603050405020304" pitchFamily="18" charset="0"/>
              </a:rPr>
              <a:t> </a:t>
            </a: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TxtHeight.Text</a:t>
            </a:r>
            <a:r>
              <a:rPr lang="en-US" sz="3000" b="1" dirty="0">
                <a:solidFill>
                  <a:schemeClr val="tx1"/>
                </a:solidFill>
                <a:latin typeface="Times New Roman" panose="02020603050405020304" pitchFamily="18" charset="0"/>
                <a:cs typeface="Times New Roman" panose="02020603050405020304" pitchFamily="18" charset="0"/>
              </a:rPr>
              <a:t/>
            </a:r>
            <a:br>
              <a:rPr lang="en-US" sz="3000" b="1" dirty="0">
                <a:solidFill>
                  <a:schemeClr val="tx1"/>
                </a:solidFill>
                <a:latin typeface="Times New Roman" panose="02020603050405020304" pitchFamily="18" charset="0"/>
                <a:cs typeface="Times New Roman" panose="02020603050405020304" pitchFamily="18" charset="0"/>
              </a:rPr>
            </a:b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dblWeight</a:t>
            </a:r>
            <a:r>
              <a:rPr lang="en-US" sz="3000" b="1" dirty="0" smtClean="0">
                <a:solidFill>
                  <a:schemeClr val="tx1"/>
                </a:solidFill>
                <a:latin typeface="Times New Roman" panose="02020603050405020304" pitchFamily="18" charset="0"/>
                <a:cs typeface="Times New Roman" panose="02020603050405020304" pitchFamily="18" charset="0"/>
              </a:rPr>
              <a:t> </a:t>
            </a: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TxtWeight.Text</a:t>
            </a:r>
            <a:r>
              <a:rPr lang="en-US" sz="3000" b="1" dirty="0">
                <a:solidFill>
                  <a:schemeClr val="tx1"/>
                </a:solidFill>
                <a:latin typeface="Times New Roman" panose="02020603050405020304" pitchFamily="18" charset="0"/>
                <a:cs typeface="Times New Roman" panose="02020603050405020304" pitchFamily="18" charset="0"/>
              </a:rPr>
              <a:t/>
            </a:r>
            <a:br>
              <a:rPr lang="en-US" sz="3000" b="1" dirty="0">
                <a:solidFill>
                  <a:schemeClr val="tx1"/>
                </a:solidFill>
                <a:latin typeface="Times New Roman" panose="02020603050405020304" pitchFamily="18" charset="0"/>
                <a:cs typeface="Times New Roman" panose="02020603050405020304" pitchFamily="18" charset="0"/>
              </a:rPr>
            </a:b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err="1" smtClean="0">
                <a:solidFill>
                  <a:schemeClr val="tx1"/>
                </a:solidFill>
                <a:latin typeface="Times New Roman" panose="02020603050405020304" pitchFamily="18" charset="0"/>
                <a:cs typeface="Times New Roman" panose="02020603050405020304" pitchFamily="18" charset="0"/>
              </a:rPr>
              <a:t>dblBmi</a:t>
            </a:r>
            <a:r>
              <a:rPr lang="en-US" sz="3000" b="1" dirty="0" smtClean="0">
                <a:solidFill>
                  <a:schemeClr val="tx1"/>
                </a:solidFill>
                <a:latin typeface="Times New Roman" panose="02020603050405020304" pitchFamily="18" charset="0"/>
                <a:cs typeface="Times New Roman" panose="02020603050405020304" pitchFamily="18" charset="0"/>
              </a:rPr>
              <a:t> </a:t>
            </a:r>
            <a:r>
              <a:rPr lang="en-US" sz="3000" b="1" dirty="0">
                <a:solidFill>
                  <a:schemeClr val="tx1"/>
                </a:solidFill>
                <a:latin typeface="Times New Roman" panose="02020603050405020304" pitchFamily="18" charset="0"/>
                <a:cs typeface="Times New Roman" panose="02020603050405020304" pitchFamily="18" charset="0"/>
              </a:rPr>
              <a:t>= </a:t>
            </a:r>
            <a:r>
              <a:rPr lang="en-US" sz="3000" b="1" dirty="0" smtClean="0">
                <a:solidFill>
                  <a:schemeClr val="tx1"/>
                </a:solidFill>
                <a:latin typeface="Times New Roman" panose="02020603050405020304" pitchFamily="18" charset="0"/>
                <a:cs typeface="Times New Roman" panose="02020603050405020304" pitchFamily="18" charset="0"/>
              </a:rPr>
              <a:t>(</a:t>
            </a:r>
            <a:r>
              <a:rPr lang="en-US" sz="3000" b="1" dirty="0" err="1" smtClean="0">
                <a:solidFill>
                  <a:schemeClr val="tx1"/>
                </a:solidFill>
                <a:latin typeface="Times New Roman" panose="02020603050405020304" pitchFamily="18" charset="0"/>
                <a:cs typeface="Times New Roman" panose="02020603050405020304" pitchFamily="18" charset="0"/>
              </a:rPr>
              <a:t>dblWeight</a:t>
            </a:r>
            <a:r>
              <a:rPr lang="en-US" sz="3000" b="1" dirty="0">
                <a:solidFill>
                  <a:schemeClr val="tx1"/>
                </a:solidFill>
                <a:latin typeface="Times New Roman" panose="02020603050405020304" pitchFamily="18" charset="0"/>
                <a:cs typeface="Times New Roman" panose="02020603050405020304" pitchFamily="18" charset="0"/>
              </a:rPr>
              <a:t>) / </a:t>
            </a:r>
            <a:r>
              <a:rPr lang="en-US" sz="3000" b="1" dirty="0" smtClean="0">
                <a:solidFill>
                  <a:schemeClr val="tx1"/>
                </a:solidFill>
                <a:latin typeface="Times New Roman" panose="02020603050405020304" pitchFamily="18" charset="0"/>
                <a:cs typeface="Times New Roman" panose="02020603050405020304" pitchFamily="18" charset="0"/>
              </a:rPr>
              <a:t>(</a:t>
            </a:r>
            <a:r>
              <a:rPr lang="en-US" sz="3000" b="1" dirty="0" err="1" smtClean="0">
                <a:solidFill>
                  <a:schemeClr val="tx1"/>
                </a:solidFill>
                <a:latin typeface="Times New Roman" panose="02020603050405020304" pitchFamily="18" charset="0"/>
                <a:cs typeface="Times New Roman" panose="02020603050405020304" pitchFamily="18" charset="0"/>
              </a:rPr>
              <a:t>dblHeight</a:t>
            </a:r>
            <a:r>
              <a:rPr lang="en-US" sz="3000" b="1" dirty="0" smtClean="0">
                <a:solidFill>
                  <a:schemeClr val="tx1"/>
                </a:solidFill>
                <a:latin typeface="Times New Roman" panose="02020603050405020304" pitchFamily="18" charset="0"/>
                <a:cs typeface="Times New Roman" panose="02020603050405020304" pitchFamily="18" charset="0"/>
              </a:rPr>
              <a:t> </a:t>
            </a:r>
            <a:r>
              <a:rPr lang="en-US" sz="3000" b="1" dirty="0">
                <a:solidFill>
                  <a:schemeClr val="tx1"/>
                </a:solidFill>
                <a:latin typeface="Times New Roman" panose="02020603050405020304" pitchFamily="18" charset="0"/>
                <a:cs typeface="Times New Roman" panose="02020603050405020304" pitchFamily="18" charset="0"/>
              </a:rPr>
              <a:t>^ 2)</a:t>
            </a:r>
            <a:br>
              <a:rPr lang="en-US" sz="3000" b="1" dirty="0">
                <a:solidFill>
                  <a:schemeClr val="tx1"/>
                </a:solidFill>
                <a:latin typeface="Times New Roman" panose="02020603050405020304" pitchFamily="18" charset="0"/>
                <a:cs typeface="Times New Roman" panose="02020603050405020304" pitchFamily="18" charset="0"/>
              </a:rPr>
            </a:br>
            <a:r>
              <a:rPr lang="en-US" sz="3000" b="1" dirty="0">
                <a:solidFill>
                  <a:schemeClr val="tx1"/>
                </a:solidFill>
                <a:latin typeface="Times New Roman" panose="02020603050405020304" pitchFamily="18" charset="0"/>
                <a:cs typeface="Times New Roman" panose="02020603050405020304" pitchFamily="18" charset="0"/>
              </a:rPr>
              <a:t>       Label4.Text = </a:t>
            </a:r>
            <a:r>
              <a:rPr lang="en-US" sz="3000" b="1" dirty="0" err="1" smtClean="0">
                <a:solidFill>
                  <a:schemeClr val="tx1"/>
                </a:solidFill>
                <a:latin typeface="Times New Roman" panose="02020603050405020304" pitchFamily="18" charset="0"/>
                <a:cs typeface="Times New Roman" panose="02020603050405020304" pitchFamily="18" charset="0"/>
              </a:rPr>
              <a:t>dblBmi</a:t>
            </a:r>
            <a:endParaRPr lang="en-US" sz="3000" b="1" dirty="0">
              <a:solidFill>
                <a:schemeClr val="tx1"/>
              </a:solidFill>
              <a:latin typeface="Times New Roman" panose="02020603050405020304" pitchFamily="18" charset="0"/>
              <a:cs typeface="Times New Roman" panose="02020603050405020304" pitchFamily="18" charset="0"/>
            </a:endParaRPr>
          </a:p>
          <a:p>
            <a:pPr algn="l"/>
            <a:r>
              <a:rPr lang="en-US" sz="3000" b="1" dirty="0">
                <a:solidFill>
                  <a:schemeClr val="tx1"/>
                </a:solidFill>
                <a:latin typeface="Times New Roman" panose="02020603050405020304" pitchFamily="18" charset="0"/>
                <a:cs typeface="Times New Roman" panose="02020603050405020304" pitchFamily="18" charset="0"/>
              </a:rPr>
              <a:t>End Sub</a:t>
            </a:r>
          </a:p>
          <a:p>
            <a:pPr algn="l"/>
            <a:endParaRPr lang="en-US"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102" y="2743200"/>
            <a:ext cx="2792186"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7447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Non-numeric Data Types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2999" y="2285999"/>
            <a:ext cx="7987145" cy="4544291"/>
          </a:xfrm>
        </p:spPr>
        <p:txBody>
          <a:bodyPr>
            <a:normAutofit/>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Non-numeric data </a:t>
            </a:r>
            <a:r>
              <a:rPr lang="en-US" dirty="0">
                <a:solidFill>
                  <a:schemeClr val="tx1"/>
                </a:solidFill>
                <a:latin typeface="Times New Roman" panose="02020603050405020304" pitchFamily="18" charset="0"/>
                <a:cs typeface="Times New Roman" panose="02020603050405020304" pitchFamily="18" charset="0"/>
              </a:rPr>
              <a:t>types are data that cannot be manipulated using standard arithmetic operators.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They</a:t>
            </a:r>
            <a:r>
              <a:rPr lang="en-US" dirty="0">
                <a:solidFill>
                  <a:schemeClr val="tx1"/>
                </a:solidFill>
                <a:latin typeface="Times New Roman" panose="02020603050405020304" pitchFamily="18" charset="0"/>
                <a:cs typeface="Times New Roman" panose="02020603050405020304" pitchFamily="18" charset="0"/>
              </a:rPr>
              <a:t> comprises the string data types, the Date data types, the Boolean data types that store only two values (true or false), Object data </a:t>
            </a:r>
            <a:r>
              <a:rPr lang="en-US" dirty="0" smtClean="0">
                <a:solidFill>
                  <a:schemeClr val="tx1"/>
                </a:solidFill>
                <a:latin typeface="Times New Roman" panose="02020603050405020304" pitchFamily="18" charset="0"/>
                <a:cs typeface="Times New Roman" panose="02020603050405020304" pitchFamily="18" charset="0"/>
              </a:rPr>
              <a:t>type.</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881854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1125682" y="3810000"/>
            <a:ext cx="8001000" cy="990600"/>
          </a:xfrm>
        </p:spPr>
        <p:txBody>
          <a:bodyPr>
            <a:normAutofit fontScale="77500" lnSpcReduction="20000"/>
          </a:bodyPr>
          <a:lstStyle/>
          <a:p>
            <a:pPr eaLnBrk="1" hangingPunct="1"/>
            <a:r>
              <a:rPr lang="en-US" altLang="en-US" b="1" dirty="0" smtClean="0">
                <a:latin typeface="Times New Roman" pitchFamily="18" charset="0"/>
                <a:cs typeface="Times New Roman" pitchFamily="18" charset="0"/>
              </a:rPr>
              <a:t>Variables and constants should be named so that they are quickly and clearly understandable to the reader.</a:t>
            </a:r>
          </a:p>
        </p:txBody>
      </p:sp>
      <p:sp>
        <p:nvSpPr>
          <p:cNvPr id="3" name="Title 2"/>
          <p:cNvSpPr>
            <a:spLocks noGrp="1"/>
          </p:cNvSpPr>
          <p:nvPr>
            <p:ph type="title"/>
          </p:nvPr>
        </p:nvSpPr>
        <p:spPr>
          <a:xfrm>
            <a:off x="914400" y="1219200"/>
            <a:ext cx="8229600" cy="1143000"/>
          </a:xfrm>
        </p:spPr>
        <p:txBody>
          <a:bodyPr/>
          <a:lstStyle/>
          <a:p>
            <a:pPr algn="ctr" eaLnBrk="1" fontAlgn="auto" hangingPunct="1">
              <a:spcAft>
                <a:spcPts val="0"/>
              </a:spcAft>
              <a:defRPr/>
            </a:pPr>
            <a:r>
              <a:rPr lang="en-US" dirty="0" smtClean="0">
                <a:latin typeface="Times New Roman" pitchFamily="18" charset="0"/>
                <a:cs typeface="Times New Roman" pitchFamily="18" charset="0"/>
              </a:rPr>
              <a:t>Programming Style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2862349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idx="1"/>
          </p:nvPr>
        </p:nvSpPr>
        <p:spPr>
          <a:xfrm>
            <a:off x="1066800" y="2819400"/>
            <a:ext cx="8077200" cy="4066309"/>
          </a:xfrm>
        </p:spPr>
        <p:txBody>
          <a:bodyPr>
            <a:normAutofit lnSpcReduction="10000"/>
          </a:bodyPr>
          <a:lstStyle/>
          <a:p>
            <a:pPr eaLnBrk="1" hangingPunct="1">
              <a:lnSpc>
                <a:spcPct val="90000"/>
              </a:lnSpc>
            </a:pPr>
            <a:r>
              <a:rPr lang="en-US" altLang="en-US" sz="2800" b="1" dirty="0" smtClean="0">
                <a:latin typeface="Times New Roman" pitchFamily="18" charset="0"/>
                <a:cs typeface="Times New Roman" pitchFamily="18" charset="0"/>
              </a:rPr>
              <a:t>Object names that begin with 3 letters descriptive of the object.</a:t>
            </a:r>
          </a:p>
          <a:p>
            <a:pPr eaLnBrk="1" hangingPunct="1">
              <a:lnSpc>
                <a:spcPct val="90000"/>
              </a:lnSpc>
            </a:pPr>
            <a:r>
              <a:rPr lang="en-US" altLang="en-US" sz="2800" b="1" dirty="0" smtClean="0">
                <a:latin typeface="Times New Roman" pitchFamily="18" charset="0"/>
                <a:cs typeface="Times New Roman" pitchFamily="18" charset="0"/>
              </a:rPr>
              <a:t>Comments that explain and clarify code</a:t>
            </a:r>
          </a:p>
          <a:p>
            <a:pPr eaLnBrk="1" hangingPunct="1">
              <a:lnSpc>
                <a:spcPct val="90000"/>
              </a:lnSpc>
            </a:pPr>
            <a:r>
              <a:rPr lang="en-US" altLang="en-US" sz="2800" b="1" dirty="0" smtClean="0">
                <a:latin typeface="Times New Roman" pitchFamily="18" charset="0"/>
                <a:cs typeface="Times New Roman" pitchFamily="18" charset="0"/>
              </a:rPr>
              <a:t>Use parentheses in Expressions if needed to better understand what is intended.</a:t>
            </a:r>
          </a:p>
          <a:p>
            <a:pPr eaLnBrk="1" hangingPunct="1">
              <a:lnSpc>
                <a:spcPct val="90000"/>
              </a:lnSpc>
            </a:pPr>
            <a:r>
              <a:rPr lang="en-US" altLang="en-US" sz="2800" b="1" dirty="0" smtClean="0">
                <a:latin typeface="Times New Roman" pitchFamily="18" charset="0"/>
                <a:cs typeface="Times New Roman" pitchFamily="18" charset="0"/>
              </a:rPr>
              <a:t>Variables and constants with meaningful identifiers to represent values. Prefix identifies data type</a:t>
            </a:r>
          </a:p>
          <a:p>
            <a:pPr eaLnBrk="1" hangingPunct="1">
              <a:lnSpc>
                <a:spcPct val="90000"/>
              </a:lnSpc>
            </a:pPr>
            <a:r>
              <a:rPr lang="en-US" altLang="en-US" sz="2800" b="1" dirty="0" smtClean="0">
                <a:latin typeface="Times New Roman" pitchFamily="18" charset="0"/>
                <a:cs typeface="Times New Roman" pitchFamily="18" charset="0"/>
              </a:rPr>
              <a:t>Option Explicit statement</a:t>
            </a:r>
          </a:p>
          <a:p>
            <a:pPr eaLnBrk="1" hangingPunct="1">
              <a:lnSpc>
                <a:spcPct val="90000"/>
              </a:lnSpc>
            </a:pPr>
            <a:r>
              <a:rPr lang="en-US" altLang="en-US" sz="2800" b="1" dirty="0" smtClean="0">
                <a:latin typeface="Times New Roman" pitchFamily="18" charset="0"/>
                <a:cs typeface="Times New Roman" pitchFamily="18" charset="0"/>
              </a:rPr>
              <a:t>Variables of the appropriate data type</a:t>
            </a:r>
          </a:p>
        </p:txBody>
      </p:sp>
      <p:sp>
        <p:nvSpPr>
          <p:cNvPr id="18434" name="Rectangle 2"/>
          <p:cNvSpPr>
            <a:spLocks noGrp="1" noChangeArrowheads="1"/>
          </p:cNvSpPr>
          <p:nvPr>
            <p:ph type="title"/>
          </p:nvPr>
        </p:nvSpPr>
        <p:spPr>
          <a:xfrm>
            <a:off x="1143000" y="1219200"/>
            <a:ext cx="8001000" cy="914400"/>
          </a:xfrm>
        </p:spPr>
        <p:txBody>
          <a:bodyPr>
            <a:normAutofit fontScale="90000"/>
          </a:bodyPr>
          <a:lstStyle/>
          <a:p>
            <a:pPr algn="ctr" eaLnBrk="1" fontAlgn="auto" hangingPunct="1">
              <a:spcAft>
                <a:spcPts val="0"/>
              </a:spcAft>
              <a:defRPr/>
            </a:pPr>
            <a:r>
              <a:rPr lang="en-US" dirty="0" smtClean="0">
                <a:latin typeface="Times New Roman" pitchFamily="18" charset="0"/>
                <a:cs typeface="Times New Roman" pitchFamily="18" charset="0"/>
              </a:rPr>
              <a:t>Visual Basic Programming Guidelines</a:t>
            </a:r>
          </a:p>
        </p:txBody>
      </p:sp>
      <p:sp>
        <p:nvSpPr>
          <p:cNvPr id="53252" name="AutoShape 4"/>
          <p:cNvSpPr>
            <a:spLocks/>
          </p:cNvSpPr>
          <p:nvPr/>
        </p:nvSpPr>
        <p:spPr bwMode="auto">
          <a:xfrm>
            <a:off x="6629400" y="1905000"/>
            <a:ext cx="2209800" cy="838200"/>
          </a:xfrm>
          <a:prstGeom prst="borderCallout1">
            <a:avLst>
              <a:gd name="adj1" fmla="val 73731"/>
              <a:gd name="adj2" fmla="val -2782"/>
              <a:gd name="adj3" fmla="val 265121"/>
              <a:gd name="adj4" fmla="val -130628"/>
            </a:avLst>
          </a:prstGeom>
          <a:solidFill>
            <a:schemeClr val="accent1"/>
          </a:solidFill>
          <a:ln w="9525">
            <a:solidFill>
              <a:schemeClr val="tx1"/>
            </a:solidFill>
            <a:miter lim="800000"/>
            <a:headEnd/>
            <a:tailEnd/>
          </a:ln>
        </p:spPr>
        <p:txBody>
          <a:bodyPr/>
          <a:lstStyle>
            <a:lvl1pPr eaLnBrk="0" hangingPunct="0">
              <a:spcBef>
                <a:spcPts val="400"/>
              </a:spcBef>
              <a:buClr>
                <a:schemeClr val="accent1"/>
              </a:buClr>
              <a:buSzPct val="68000"/>
              <a:buFont typeface="Wingdings 3" pitchFamily="18" charset="2"/>
              <a:buChar char=""/>
              <a:defRPr sz="2700">
                <a:solidFill>
                  <a:schemeClr val="tx1"/>
                </a:solidFill>
                <a:latin typeface="Lucida Sans Unicode" pitchFamily="34" charset="0"/>
              </a:defRPr>
            </a:lvl1pPr>
            <a:lvl2pPr marL="742950" indent="-285750" eaLnBrk="0" hangingPunct="0">
              <a:spcBef>
                <a:spcPts val="325"/>
              </a:spcBef>
              <a:buClr>
                <a:schemeClr val="accent1"/>
              </a:buClr>
              <a:buFont typeface="Verdana" pitchFamily="34" charset="0"/>
              <a:buChar char="◦"/>
              <a:defRPr sz="2300">
                <a:solidFill>
                  <a:schemeClr val="tx1"/>
                </a:solidFill>
                <a:latin typeface="Lucida Sans Unicode" pitchFamily="34" charset="0"/>
              </a:defRPr>
            </a:lvl2pPr>
            <a:lvl3pPr marL="1143000" indent="-228600" eaLnBrk="0" hangingPunct="0">
              <a:spcBef>
                <a:spcPts val="350"/>
              </a:spcBef>
              <a:buClr>
                <a:schemeClr val="accent2"/>
              </a:buClr>
              <a:buSzPct val="100000"/>
              <a:buFont typeface="Wingdings 2" pitchFamily="18" charset="2"/>
              <a:buChar char=""/>
              <a:defRPr sz="2100">
                <a:solidFill>
                  <a:schemeClr val="tx1"/>
                </a:solidFill>
                <a:latin typeface="Lucida Sans Unicode" pitchFamily="34" charset="0"/>
              </a:defRPr>
            </a:lvl3pPr>
            <a:lvl4pPr marL="1600200" indent="-228600" eaLnBrk="0" hangingPunct="0">
              <a:spcBef>
                <a:spcPts val="350"/>
              </a:spcBef>
              <a:buClr>
                <a:schemeClr val="accent2"/>
              </a:buClr>
              <a:buFont typeface="Wingdings 2" pitchFamily="18" charset="2"/>
              <a:buChar char=""/>
              <a:defRPr sz="1900">
                <a:solidFill>
                  <a:schemeClr val="tx1"/>
                </a:solidFill>
                <a:latin typeface="Lucida Sans Unicode" pitchFamily="34" charset="0"/>
              </a:defRPr>
            </a:lvl4pPr>
            <a:lvl5pPr marL="2057400" indent="-228600" eaLnBrk="0" hangingPunct="0">
              <a:spcBef>
                <a:spcPts val="350"/>
              </a:spcBef>
              <a:buClr>
                <a:schemeClr val="accent2"/>
              </a:buClr>
              <a:buFont typeface="Wingdings 2" pitchFamily="18" charset="2"/>
              <a:buChar char=""/>
              <a:defRPr>
                <a:solidFill>
                  <a:schemeClr val="tx1"/>
                </a:solidFill>
                <a:latin typeface="Lucida Sans Unicode" pitchFamily="34" charset="0"/>
              </a:defRPr>
            </a:lvl5pPr>
            <a:lvl6pPr marL="25146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6pPr>
            <a:lvl7pPr marL="29718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7pPr>
            <a:lvl8pPr marL="34290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8pPr>
            <a:lvl9pPr marL="3886200" indent="-228600" eaLnBrk="0" fontAlgn="base" hangingPunct="0">
              <a:spcBef>
                <a:spcPts val="350"/>
              </a:spcBef>
              <a:spcAft>
                <a:spcPct val="0"/>
              </a:spcAft>
              <a:buClr>
                <a:schemeClr val="accent2"/>
              </a:buClr>
              <a:buFont typeface="Wingdings 2" pitchFamily="18" charset="2"/>
              <a:buChar char=""/>
              <a:defRPr>
                <a:solidFill>
                  <a:schemeClr val="tx1"/>
                </a:solidFill>
                <a:latin typeface="Lucida Sans Unicode" pitchFamily="34" charset="0"/>
              </a:defRPr>
            </a:lvl9pPr>
          </a:lstStyle>
          <a:p>
            <a:pPr algn="ctr" eaLnBrk="1" hangingPunct="1">
              <a:spcBef>
                <a:spcPct val="0"/>
              </a:spcBef>
              <a:buClrTx/>
              <a:buSzTx/>
              <a:buFontTx/>
              <a:buNone/>
            </a:pPr>
            <a:r>
              <a:rPr lang="en-US" altLang="en-US" sz="1400" b="1" dirty="0">
                <a:solidFill>
                  <a:schemeClr val="bg1"/>
                </a:solidFill>
                <a:latin typeface="Times New Roman" pitchFamily="18" charset="0"/>
              </a:rPr>
              <a:t>5 * 3 + 2 * 3</a:t>
            </a:r>
          </a:p>
          <a:p>
            <a:pPr algn="ctr" eaLnBrk="1" hangingPunct="1">
              <a:spcBef>
                <a:spcPct val="0"/>
              </a:spcBef>
              <a:buClrTx/>
              <a:buSzTx/>
              <a:buFontTx/>
              <a:buNone/>
            </a:pPr>
            <a:r>
              <a:rPr lang="en-US" altLang="en-US" sz="1400" b="1" dirty="0">
                <a:solidFill>
                  <a:schemeClr val="bg1"/>
                </a:solidFill>
                <a:latin typeface="Times New Roman" pitchFamily="18" charset="0"/>
              </a:rPr>
              <a:t>Better written as</a:t>
            </a:r>
          </a:p>
          <a:p>
            <a:pPr algn="ctr" eaLnBrk="1" hangingPunct="1">
              <a:spcBef>
                <a:spcPct val="0"/>
              </a:spcBef>
              <a:buClrTx/>
              <a:buSzTx/>
              <a:buFontTx/>
              <a:buNone/>
            </a:pPr>
            <a:r>
              <a:rPr lang="en-US" altLang="en-US" sz="1400" b="1" dirty="0">
                <a:solidFill>
                  <a:schemeClr val="bg1"/>
                </a:solidFill>
                <a:latin typeface="Times New Roman" pitchFamily="18" charset="0"/>
              </a:rPr>
              <a:t>(5 * 3) + (2* 3)</a:t>
            </a:r>
          </a:p>
        </p:txBody>
      </p:sp>
    </p:spTree>
    <p:extLst>
      <p:ext uri="{BB962C8B-B14F-4D97-AF65-F5344CB8AC3E}">
        <p14:creationId xmlns:p14="http://schemas.microsoft.com/office/powerpoint/2010/main" val="38218840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1066800" y="2286000"/>
            <a:ext cx="8077200" cy="4114800"/>
          </a:xfrm>
        </p:spPr>
        <p:txBody>
          <a:bodyPr>
            <a:normAutofit/>
          </a:bodyPr>
          <a:lstStyle/>
          <a:p>
            <a:pPr marL="365760" indent="-256032" eaLnBrk="1" fontAlgn="auto" hangingPunct="1">
              <a:lnSpc>
                <a:spcPct val="90000"/>
              </a:lnSpc>
              <a:spcAft>
                <a:spcPts val="0"/>
              </a:spcAft>
              <a:buFont typeface="Wingdings 3"/>
              <a:buChar char=""/>
              <a:defRPr/>
            </a:pPr>
            <a:r>
              <a:rPr lang="en-US" b="1" dirty="0" smtClean="0">
                <a:latin typeface="Times New Roman" pitchFamily="18" charset="0"/>
                <a:cs typeface="Times New Roman" pitchFamily="18" charset="0"/>
              </a:rPr>
              <a:t>Variables declared at the beginning of the procedure that they are used in</a:t>
            </a:r>
          </a:p>
          <a:p>
            <a:pPr marL="365760" indent="-256032" eaLnBrk="1" fontAlgn="auto" hangingPunct="1">
              <a:lnSpc>
                <a:spcPct val="90000"/>
              </a:lnSpc>
              <a:spcAft>
                <a:spcPts val="0"/>
              </a:spcAft>
              <a:buFont typeface="Wingdings 3"/>
              <a:buChar char=""/>
              <a:defRPr/>
            </a:pPr>
            <a:r>
              <a:rPr lang="en-US" b="1" dirty="0" smtClean="0">
                <a:latin typeface="Times New Roman" pitchFamily="18" charset="0"/>
                <a:cs typeface="Times New Roman" pitchFamily="18" charset="0"/>
              </a:rPr>
              <a:t>Constants to represent unchanging values</a:t>
            </a:r>
          </a:p>
          <a:p>
            <a:pPr marL="365760" indent="-256032" eaLnBrk="1" fontAlgn="auto" hangingPunct="1">
              <a:lnSpc>
                <a:spcPct val="90000"/>
              </a:lnSpc>
              <a:spcAft>
                <a:spcPts val="0"/>
              </a:spcAft>
              <a:buFont typeface="Wingdings 3"/>
              <a:buChar char=""/>
              <a:defRPr/>
            </a:pPr>
            <a:r>
              <a:rPr lang="en-US" b="1" dirty="0" smtClean="0">
                <a:effectLst>
                  <a:outerShdw blurRad="38100" dist="38100" dir="2700000" algn="tl">
                    <a:srgbClr val="C0C0C0"/>
                  </a:outerShdw>
                </a:effectLst>
                <a:latin typeface="Times New Roman" pitchFamily="18" charset="0"/>
                <a:cs typeface="Times New Roman" pitchFamily="18" charset="0"/>
              </a:rPr>
              <a:t>Constants declared at the beginning before variable declarations</a:t>
            </a:r>
          </a:p>
          <a:p>
            <a:pPr marL="365760" indent="-256032" eaLnBrk="1" fontAlgn="auto" hangingPunct="1">
              <a:lnSpc>
                <a:spcPct val="90000"/>
              </a:lnSpc>
              <a:spcAft>
                <a:spcPts val="0"/>
              </a:spcAft>
              <a:buFont typeface="Wingdings 3"/>
              <a:buChar char=""/>
              <a:defRPr/>
            </a:pPr>
            <a:r>
              <a:rPr lang="en-US" b="1" u="sng" dirty="0" smtClean="0">
                <a:latin typeface="Times New Roman" pitchFamily="18" charset="0"/>
                <a:cs typeface="Times New Roman" pitchFamily="18" charset="0"/>
              </a:rPr>
              <a:t>Statements in the procedures are indented with a tab</a:t>
            </a:r>
          </a:p>
          <a:p>
            <a:pPr marL="365760" indent="-256032" eaLnBrk="1" fontAlgn="auto" hangingPunct="1">
              <a:lnSpc>
                <a:spcPct val="90000"/>
              </a:lnSpc>
              <a:spcAft>
                <a:spcPts val="0"/>
              </a:spcAft>
              <a:buFontTx/>
              <a:buNone/>
              <a:defRPr/>
            </a:pPr>
            <a:r>
              <a:rPr lang="en-US" b="1" dirty="0" smtClean="0">
                <a:latin typeface="Times New Roman" pitchFamily="18" charset="0"/>
                <a:cs typeface="Times New Roman" pitchFamily="18" charset="0"/>
              </a:rPr>
              <a:t> </a:t>
            </a:r>
          </a:p>
          <a:p>
            <a:pPr marL="365760" indent="-256032" eaLnBrk="1" fontAlgn="auto" hangingPunct="1">
              <a:lnSpc>
                <a:spcPct val="90000"/>
              </a:lnSpc>
              <a:spcAft>
                <a:spcPts val="0"/>
              </a:spcAft>
              <a:buFontTx/>
              <a:buNone/>
              <a:defRPr/>
            </a:pPr>
            <a:endParaRPr lang="en-US" dirty="0" smtClean="0">
              <a:solidFill>
                <a:srgbClr val="FFCCFF"/>
              </a:solidFill>
            </a:endParaRPr>
          </a:p>
        </p:txBody>
      </p:sp>
      <p:sp>
        <p:nvSpPr>
          <p:cNvPr id="19458" name="Rectangle 2"/>
          <p:cNvSpPr>
            <a:spLocks noGrp="1" noChangeArrowheads="1"/>
          </p:cNvSpPr>
          <p:nvPr>
            <p:ph type="title"/>
          </p:nvPr>
        </p:nvSpPr>
        <p:spPr>
          <a:xfrm>
            <a:off x="1142999" y="990600"/>
            <a:ext cx="8032173" cy="1325562"/>
          </a:xfrm>
        </p:spPr>
        <p:txBody>
          <a:bodyPr/>
          <a:lstStyle/>
          <a:p>
            <a:pPr algn="ctr" eaLnBrk="1" fontAlgn="auto" hangingPunct="1">
              <a:spcAft>
                <a:spcPts val="0"/>
              </a:spcAft>
              <a:defRPr/>
            </a:pPr>
            <a:r>
              <a:rPr lang="en-US" dirty="0" smtClean="0">
                <a:solidFill>
                  <a:schemeClr val="tx1"/>
                </a:solidFill>
                <a:latin typeface="Times New Roman" pitchFamily="18" charset="0"/>
                <a:cs typeface="Times New Roman" pitchFamily="18" charset="0"/>
              </a:rPr>
              <a:t>Continued</a:t>
            </a:r>
          </a:p>
        </p:txBody>
      </p:sp>
    </p:spTree>
    <p:extLst>
      <p:ext uri="{BB962C8B-B14F-4D97-AF65-F5344CB8AC3E}">
        <p14:creationId xmlns:p14="http://schemas.microsoft.com/office/powerpoint/2010/main" val="316128207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636"/>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3600" dirty="0"/>
              <a:t>M</a:t>
            </a:r>
            <a:r>
              <a:rPr lang="en-US" sz="3600" dirty="0" smtClean="0"/>
              <a:t>ore </a:t>
            </a:r>
            <a:r>
              <a:rPr lang="en-US" sz="3600" dirty="0"/>
              <a:t>arithmetic projects you work on</a:t>
            </a:r>
            <a:r>
              <a:rPr lang="en-US" sz="3600" dirty="0" smtClean="0"/>
              <a:t>:</a:t>
            </a:r>
            <a:endParaRPr lang="en-US" sz="3600" dirty="0">
              <a:latin typeface="Arial Black" panose="020B0A04020102020204" pitchFamily="34" charset="0"/>
            </a:endParaRPr>
          </a:p>
        </p:txBody>
      </p:sp>
      <p:sp>
        <p:nvSpPr>
          <p:cNvPr id="3" name="Subtitle 2"/>
          <p:cNvSpPr>
            <a:spLocks noGrp="1"/>
          </p:cNvSpPr>
          <p:nvPr>
            <p:ph type="subTitle" idx="1"/>
          </p:nvPr>
        </p:nvSpPr>
        <p:spPr>
          <a:xfrm>
            <a:off x="1143000" y="2133600"/>
            <a:ext cx="8001000" cy="4724400"/>
          </a:xfrm>
        </p:spPr>
        <p:txBody>
          <a:bodyPr>
            <a:normAutofit fontScale="850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Area </a:t>
            </a:r>
            <a:r>
              <a:rPr lang="en-US" dirty="0">
                <a:solidFill>
                  <a:schemeClr val="tx1"/>
                </a:solidFill>
                <a:latin typeface="Times New Roman" panose="02020603050405020304" pitchFamily="18" charset="0"/>
                <a:cs typeface="Times New Roman" panose="02020603050405020304" pitchFamily="18" charset="0"/>
              </a:rPr>
              <a:t>of a triangle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Area of a rectangle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Area of a circle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Volume of a cylinder</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Volume of a cone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Volume of a sphere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Compound interest</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Future value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Mean</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Variance</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Sum of angles in polygons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Conversion of </a:t>
            </a:r>
            <a:r>
              <a:rPr lang="en-US" dirty="0" err="1">
                <a:solidFill>
                  <a:schemeClr val="tx1"/>
                </a:solidFill>
                <a:latin typeface="Times New Roman" panose="02020603050405020304" pitchFamily="18" charset="0"/>
                <a:cs typeface="Times New Roman" panose="02020603050405020304" pitchFamily="18" charset="0"/>
              </a:rPr>
              <a:t>lb</a:t>
            </a:r>
            <a:r>
              <a:rPr lang="en-US" dirty="0">
                <a:solidFill>
                  <a:schemeClr val="tx1"/>
                </a:solidFill>
                <a:latin typeface="Times New Roman" panose="02020603050405020304" pitchFamily="18" charset="0"/>
                <a:cs typeface="Times New Roman" panose="02020603050405020304" pitchFamily="18" charset="0"/>
              </a:rPr>
              <a:t> to kg</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Conversion of Fahrenheit to Celsius</a:t>
            </a:r>
          </a:p>
        </p:txBody>
      </p:sp>
    </p:spTree>
    <p:extLst>
      <p:ext uri="{BB962C8B-B14F-4D97-AF65-F5344CB8AC3E}">
        <p14:creationId xmlns:p14="http://schemas.microsoft.com/office/powerpoint/2010/main" val="470263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Non-Numeric Data</a:t>
            </a:r>
            <a:endParaRPr lang="en-US" sz="5400" dirty="0">
              <a:latin typeface="Arial Black" panose="020B0A04020102020204" pitchFamily="34" charset="0"/>
            </a:endParaRPr>
          </a:p>
        </p:txBody>
      </p:sp>
      <p:sp>
        <p:nvSpPr>
          <p:cNvPr id="3" name="Subtitle 2"/>
          <p:cNvSpPr>
            <a:spLocks noGrp="1"/>
          </p:cNvSpPr>
          <p:nvPr>
            <p:ph type="subTitle" idx="1"/>
          </p:nvPr>
        </p:nvSpPr>
        <p:spPr>
          <a:xfrm>
            <a:off x="2057400" y="4648200"/>
            <a:ext cx="6400800" cy="1752600"/>
          </a:xfrm>
        </p:spPr>
        <p:txBody>
          <a:bodyPr/>
          <a:lstStyle/>
          <a:p>
            <a:endParaRPr lang="en-US"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348277628"/>
              </p:ext>
            </p:extLst>
          </p:nvPr>
        </p:nvGraphicFramePr>
        <p:xfrm>
          <a:off x="1066800" y="2057400"/>
          <a:ext cx="8028709" cy="4648203"/>
        </p:xfrm>
        <a:graphic>
          <a:graphicData uri="http://schemas.openxmlformats.org/drawingml/2006/table">
            <a:tbl>
              <a:tblPr firstRow="1" firstCol="1" bandRow="1">
                <a:tableStyleId>{5C22544A-7EE6-4342-B048-85BDC9FD1C3A}</a:tableStyleId>
              </a:tblPr>
              <a:tblGrid>
                <a:gridCol w="1858498"/>
                <a:gridCol w="1561138"/>
                <a:gridCol w="4609073"/>
              </a:tblGrid>
              <a:tr h="466870">
                <a:tc>
                  <a:txBody>
                    <a:bodyPr/>
                    <a:lstStyle/>
                    <a:p>
                      <a:pPr marL="0" marR="0">
                        <a:lnSpc>
                          <a:spcPct val="200000"/>
                        </a:lnSpc>
                        <a:spcBef>
                          <a:spcPts val="0"/>
                        </a:spcBef>
                        <a:spcAft>
                          <a:spcPts val="0"/>
                        </a:spcAft>
                      </a:pPr>
                      <a:r>
                        <a:rPr lang="en-US" sz="1200" cap="all" dirty="0">
                          <a:effectLst/>
                        </a:rPr>
                        <a:t>TYPE</a:t>
                      </a:r>
                      <a:endParaRPr lang="en-US" sz="1100"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cap="all" dirty="0">
                          <a:effectLst/>
                        </a:rPr>
                        <a:t>STORAGE</a:t>
                      </a:r>
                      <a:endParaRPr lang="en-US" sz="1100"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cap="all">
                          <a:effectLst/>
                        </a:rPr>
                        <a:t>RANGE</a:t>
                      </a:r>
                      <a:endParaRPr lang="en-US" sz="1100">
                        <a:effectLst/>
                        <a:latin typeface="Calibri"/>
                        <a:ea typeface="Calibri"/>
                        <a:cs typeface="Times New Roman"/>
                      </a:endParaRPr>
                    </a:p>
                  </a:txBody>
                  <a:tcPr marL="0" marR="0" marT="0" marB="0" anchor="b"/>
                </a:tc>
              </a:tr>
              <a:tr h="612767">
                <a:tc>
                  <a:txBody>
                    <a:bodyPr/>
                    <a:lstStyle/>
                    <a:p>
                      <a:pPr marL="0" marR="0">
                        <a:lnSpc>
                          <a:spcPct val="200000"/>
                        </a:lnSpc>
                        <a:spcBef>
                          <a:spcPts val="0"/>
                        </a:spcBef>
                        <a:spcAft>
                          <a:spcPts val="0"/>
                        </a:spcAft>
                      </a:pPr>
                      <a:r>
                        <a:rPr lang="en-US" sz="1200">
                          <a:effectLst/>
                        </a:rPr>
                        <a:t>String(fixed length)</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Length of string</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1 to 65,400 characters</a:t>
                      </a:r>
                      <a:endParaRPr lang="en-US" sz="1100" dirty="0">
                        <a:effectLst/>
                        <a:latin typeface="Calibri"/>
                        <a:ea typeface="Calibri"/>
                        <a:cs typeface="Times New Roman"/>
                      </a:endParaRPr>
                    </a:p>
                  </a:txBody>
                  <a:tcPr marL="0" marR="95250" marT="57150" marB="57150" anchor="b"/>
                </a:tc>
              </a:tr>
              <a:tr h="504731">
                <a:tc>
                  <a:txBody>
                    <a:bodyPr/>
                    <a:lstStyle/>
                    <a:p>
                      <a:pPr marL="0" marR="0">
                        <a:lnSpc>
                          <a:spcPct val="200000"/>
                        </a:lnSpc>
                        <a:spcBef>
                          <a:spcPts val="0"/>
                        </a:spcBef>
                        <a:spcAft>
                          <a:spcPts val="0"/>
                        </a:spcAft>
                      </a:pPr>
                      <a:r>
                        <a:rPr lang="en-US" sz="1200" dirty="0">
                          <a:effectLst/>
                        </a:rPr>
                        <a:t>String(variable length)</a:t>
                      </a:r>
                      <a:endParaRPr lang="en-US" sz="11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Length + 10 bytes</a:t>
                      </a:r>
                      <a:endParaRPr lang="en-US" sz="11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0 to 2 billion characters</a:t>
                      </a:r>
                      <a:endParaRPr lang="en-US" sz="1100">
                        <a:effectLst/>
                        <a:latin typeface="Calibri"/>
                        <a:ea typeface="Calibri"/>
                        <a:cs typeface="Times New Roman"/>
                      </a:endParaRPr>
                    </a:p>
                  </a:txBody>
                  <a:tcPr marL="0" marR="95250" marT="57150" marB="57150" anchor="b"/>
                </a:tc>
              </a:tr>
              <a:tr h="612767">
                <a:tc>
                  <a:txBody>
                    <a:bodyPr/>
                    <a:lstStyle/>
                    <a:p>
                      <a:pPr marL="0" marR="0">
                        <a:lnSpc>
                          <a:spcPct val="200000"/>
                        </a:lnSpc>
                        <a:spcBef>
                          <a:spcPts val="0"/>
                        </a:spcBef>
                        <a:spcAft>
                          <a:spcPts val="0"/>
                        </a:spcAft>
                      </a:pPr>
                      <a:r>
                        <a:rPr lang="en-US" sz="1200">
                          <a:effectLst/>
                        </a:rPr>
                        <a:t>Date</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 8 bytes</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January 1, 100 to December 31, 9999</a:t>
                      </a:r>
                      <a:endParaRPr lang="en-US" sz="1100">
                        <a:effectLst/>
                        <a:latin typeface="Calibri"/>
                        <a:ea typeface="Calibri"/>
                        <a:cs typeface="Times New Roman"/>
                      </a:endParaRPr>
                    </a:p>
                  </a:txBody>
                  <a:tcPr marL="0" marR="95250" marT="57150" marB="57150" anchor="b"/>
                </a:tc>
              </a:tr>
              <a:tr h="612767">
                <a:tc>
                  <a:txBody>
                    <a:bodyPr/>
                    <a:lstStyle/>
                    <a:p>
                      <a:pPr marL="0" marR="0">
                        <a:lnSpc>
                          <a:spcPct val="200000"/>
                        </a:lnSpc>
                        <a:spcBef>
                          <a:spcPts val="0"/>
                        </a:spcBef>
                        <a:spcAft>
                          <a:spcPts val="0"/>
                        </a:spcAft>
                      </a:pPr>
                      <a:r>
                        <a:rPr lang="en-US" sz="1200">
                          <a:effectLst/>
                        </a:rPr>
                        <a:t>Boolean</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 2 bytes</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True or False</a:t>
                      </a:r>
                      <a:endParaRPr lang="en-US" sz="1100">
                        <a:effectLst/>
                        <a:latin typeface="Calibri"/>
                        <a:ea typeface="Calibri"/>
                        <a:cs typeface="Times New Roman"/>
                      </a:endParaRPr>
                    </a:p>
                  </a:txBody>
                  <a:tcPr marL="0" marR="95250" marT="57150" marB="57150" anchor="b"/>
                </a:tc>
              </a:tr>
              <a:tr h="612767">
                <a:tc>
                  <a:txBody>
                    <a:bodyPr/>
                    <a:lstStyle/>
                    <a:p>
                      <a:pPr marL="0" marR="0">
                        <a:lnSpc>
                          <a:spcPct val="200000"/>
                        </a:lnSpc>
                        <a:spcBef>
                          <a:spcPts val="0"/>
                        </a:spcBef>
                        <a:spcAft>
                          <a:spcPts val="0"/>
                        </a:spcAft>
                      </a:pPr>
                      <a:r>
                        <a:rPr lang="en-US" sz="1200">
                          <a:effectLst/>
                        </a:rPr>
                        <a:t>Object</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 4 bytes</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Any embedded object</a:t>
                      </a:r>
                      <a:endParaRPr lang="en-US" sz="1100">
                        <a:effectLst/>
                        <a:latin typeface="Calibri"/>
                        <a:ea typeface="Calibri"/>
                        <a:cs typeface="Times New Roman"/>
                      </a:endParaRPr>
                    </a:p>
                  </a:txBody>
                  <a:tcPr marL="0" marR="95250" marT="57150" marB="57150" anchor="b"/>
                </a:tc>
              </a:tr>
              <a:tr h="612767">
                <a:tc>
                  <a:txBody>
                    <a:bodyPr/>
                    <a:lstStyle/>
                    <a:p>
                      <a:pPr marL="0" marR="0">
                        <a:lnSpc>
                          <a:spcPct val="200000"/>
                        </a:lnSpc>
                        <a:spcBef>
                          <a:spcPts val="0"/>
                        </a:spcBef>
                        <a:spcAft>
                          <a:spcPts val="0"/>
                        </a:spcAft>
                      </a:pPr>
                      <a:r>
                        <a:rPr lang="en-US" sz="1200" dirty="0">
                          <a:effectLst/>
                        </a:rPr>
                        <a:t>Variant(numeric)</a:t>
                      </a:r>
                      <a:endParaRPr lang="en-US" sz="11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 16 bytes</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Any value as large as Double</a:t>
                      </a:r>
                      <a:endParaRPr lang="en-US" sz="1100">
                        <a:effectLst/>
                        <a:latin typeface="Calibri"/>
                        <a:ea typeface="Calibri"/>
                        <a:cs typeface="Times New Roman"/>
                      </a:endParaRPr>
                    </a:p>
                  </a:txBody>
                  <a:tcPr marL="0" marR="95250" marT="57150" marB="57150" anchor="b"/>
                </a:tc>
              </a:tr>
              <a:tr h="612767">
                <a:tc>
                  <a:txBody>
                    <a:bodyPr/>
                    <a:lstStyle/>
                    <a:p>
                      <a:pPr marL="0" marR="0">
                        <a:lnSpc>
                          <a:spcPct val="200000"/>
                        </a:lnSpc>
                        <a:spcBef>
                          <a:spcPts val="0"/>
                        </a:spcBef>
                        <a:spcAft>
                          <a:spcPts val="0"/>
                        </a:spcAft>
                      </a:pPr>
                      <a:r>
                        <a:rPr lang="en-US" sz="1200">
                          <a:effectLst/>
                        </a:rPr>
                        <a:t>Variant(text)</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Length+22 bytes</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Same as variable-length string</a:t>
                      </a:r>
                      <a:endParaRPr lang="en-US" sz="1100" dirty="0">
                        <a:effectLst/>
                        <a:latin typeface="Calibri"/>
                        <a:ea typeface="Calibri"/>
                        <a:cs typeface="Times New Roman"/>
                      </a:endParaRPr>
                    </a:p>
                  </a:txBody>
                  <a:tcPr marL="0" marR="95250" marT="57150" marB="57150" anchor="b"/>
                </a:tc>
              </a:tr>
            </a:tbl>
          </a:graphicData>
        </a:graphic>
      </p:graphicFrame>
    </p:spTree>
    <p:extLst>
      <p:ext uri="{BB962C8B-B14F-4D97-AF65-F5344CB8AC3E}">
        <p14:creationId xmlns:p14="http://schemas.microsoft.com/office/powerpoint/2010/main" val="4784351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152400"/>
            <a:ext cx="9144000" cy="7010400"/>
          </a:xfrm>
          <a:prstGeom prst="rect">
            <a:avLst/>
          </a:prstGeom>
        </p:spPr>
      </p:pic>
      <p:sp>
        <p:nvSpPr>
          <p:cNvPr id="2" name="Title 1"/>
          <p:cNvSpPr>
            <a:spLocks noGrp="1"/>
          </p:cNvSpPr>
          <p:nvPr>
            <p:ph type="ctrTitle"/>
          </p:nvPr>
        </p:nvSpPr>
        <p:spPr>
          <a:xfrm>
            <a:off x="1143000" y="1143001"/>
            <a:ext cx="7904018" cy="838200"/>
          </a:xfrm>
        </p:spPr>
        <p:txBody>
          <a:bodyPr>
            <a:normAutofit/>
          </a:bodyPr>
          <a:lstStyle/>
          <a:p>
            <a:r>
              <a:rPr lang="en-US" sz="4800" b="1" dirty="0"/>
              <a:t>Suffixes for </a:t>
            </a:r>
            <a:r>
              <a:rPr lang="en-US" sz="4800" b="1" dirty="0" smtClean="0"/>
              <a:t>Literals</a:t>
            </a:r>
            <a:endParaRPr lang="en-US" sz="5400" dirty="0">
              <a:latin typeface="Arial Black" panose="020B0A04020102020204" pitchFamily="34" charset="0"/>
            </a:endParaRPr>
          </a:p>
        </p:txBody>
      </p:sp>
      <p:sp>
        <p:nvSpPr>
          <p:cNvPr id="3" name="Subtitle 2"/>
          <p:cNvSpPr>
            <a:spLocks noGrp="1"/>
          </p:cNvSpPr>
          <p:nvPr>
            <p:ph type="subTitle" idx="1"/>
          </p:nvPr>
        </p:nvSpPr>
        <p:spPr>
          <a:xfrm>
            <a:off x="1143000" y="1981200"/>
            <a:ext cx="8001000" cy="4876800"/>
          </a:xfrm>
        </p:spPr>
        <p:txBody>
          <a:bodyPr>
            <a:normAutofit/>
          </a:bodyPr>
          <a:lstStyle/>
          <a:p>
            <a:pPr marL="457200" indent="-457200" algn="l">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Literals </a:t>
            </a:r>
            <a:r>
              <a:rPr lang="en-US" sz="2800" dirty="0">
                <a:solidFill>
                  <a:schemeClr val="tx1"/>
                </a:solidFill>
                <a:latin typeface="Times New Roman" panose="02020603050405020304" pitchFamily="18" charset="0"/>
                <a:cs typeface="Times New Roman" panose="02020603050405020304" pitchFamily="18" charset="0"/>
              </a:rPr>
              <a:t>are values that you assign to data. </a:t>
            </a:r>
            <a:endParaRPr lang="en-US" sz="2800"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sz="2800" dirty="0" smtClean="0">
                <a:solidFill>
                  <a:schemeClr val="tx1"/>
                </a:solidFill>
                <a:latin typeface="Times New Roman" panose="02020603050405020304" pitchFamily="18" charset="0"/>
                <a:cs typeface="Times New Roman" panose="02020603050405020304" pitchFamily="18" charset="0"/>
              </a:rPr>
              <a:t>In </a:t>
            </a:r>
            <a:r>
              <a:rPr lang="en-US" sz="2800" dirty="0">
                <a:solidFill>
                  <a:schemeClr val="tx1"/>
                </a:solidFill>
                <a:latin typeface="Times New Roman" panose="02020603050405020304" pitchFamily="18" charset="0"/>
                <a:cs typeface="Times New Roman" panose="02020603050405020304" pitchFamily="18" charset="0"/>
              </a:rPr>
              <a:t>some cases, we need to add a suffix behind a literal so that VB can handle the calculation more accurately. For example, we can </a:t>
            </a:r>
            <a:r>
              <a:rPr lang="en-US" sz="2800" dirty="0" smtClean="0">
                <a:solidFill>
                  <a:schemeClr val="tx1"/>
                </a:solidFill>
                <a:latin typeface="Times New Roman" panose="02020603050405020304" pitchFamily="18" charset="0"/>
                <a:cs typeface="Times New Roman" panose="02020603050405020304" pitchFamily="18" charset="0"/>
              </a:rPr>
              <a:t>use: </a:t>
            </a:r>
          </a:p>
          <a:p>
            <a:pPr marL="457200" indent="-457200" algn="l">
              <a:buFont typeface="Arial" panose="020B0604020202020204" pitchFamily="34" charset="0"/>
              <a:buChar char="•"/>
            </a:pPr>
            <a:r>
              <a:rPr lang="en-US" sz="2000" b="1" dirty="0" err="1" smtClean="0">
                <a:solidFill>
                  <a:schemeClr val="tx1"/>
                </a:solidFill>
                <a:latin typeface="Times New Roman" panose="02020603050405020304" pitchFamily="18" charset="0"/>
                <a:cs typeface="Times New Roman" panose="02020603050405020304" pitchFamily="18" charset="0"/>
              </a:rPr>
              <a:t>dblNum</a:t>
            </a:r>
            <a:r>
              <a:rPr lang="en-US" sz="2000" b="1" dirty="0" smtClean="0">
                <a:solidFill>
                  <a:schemeClr val="tx1"/>
                </a:solidFill>
                <a:latin typeface="Times New Roman" panose="02020603050405020304" pitchFamily="18" charset="0"/>
                <a:cs typeface="Times New Roman" panose="02020603050405020304" pitchFamily="18" charset="0"/>
              </a:rPr>
              <a:t> </a:t>
            </a:r>
            <a:r>
              <a:rPr lang="en-US" sz="2000" b="1" dirty="0">
                <a:solidFill>
                  <a:schemeClr val="tx1"/>
                </a:solidFill>
                <a:latin typeface="Times New Roman" panose="02020603050405020304" pitchFamily="18" charset="0"/>
                <a:cs typeface="Times New Roman" panose="02020603050405020304" pitchFamily="18" charset="0"/>
              </a:rPr>
              <a:t>= 1.3089# for a Double type data</a:t>
            </a:r>
            <a:r>
              <a:rPr lang="en-US" dirty="0"/>
              <a:t>.</a:t>
            </a:r>
            <a:endParaRPr lang="en-US"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627044363"/>
              </p:ext>
            </p:extLst>
          </p:nvPr>
        </p:nvGraphicFramePr>
        <p:xfrm>
          <a:off x="6324600" y="3810000"/>
          <a:ext cx="2653146" cy="2895600"/>
        </p:xfrm>
        <a:graphic>
          <a:graphicData uri="http://schemas.openxmlformats.org/drawingml/2006/table">
            <a:tbl>
              <a:tblPr firstRow="1" firstCol="1" bandRow="1">
                <a:tableStyleId>{5C22544A-7EE6-4342-B048-85BDC9FD1C3A}</a:tableStyleId>
              </a:tblPr>
              <a:tblGrid>
                <a:gridCol w="1326573"/>
                <a:gridCol w="1326573"/>
              </a:tblGrid>
              <a:tr h="463296">
                <a:tc>
                  <a:txBody>
                    <a:bodyPr/>
                    <a:lstStyle/>
                    <a:p>
                      <a:pPr marL="0" marR="0">
                        <a:lnSpc>
                          <a:spcPct val="200000"/>
                        </a:lnSpc>
                        <a:spcBef>
                          <a:spcPts val="0"/>
                        </a:spcBef>
                        <a:spcAft>
                          <a:spcPts val="0"/>
                        </a:spcAft>
                      </a:pPr>
                      <a:r>
                        <a:rPr lang="en-US" sz="1200" cap="all" dirty="0">
                          <a:effectLst/>
                        </a:rPr>
                        <a:t>SUFFIX</a:t>
                      </a:r>
                      <a:endParaRPr lang="en-US" sz="1100"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cap="all" dirty="0">
                          <a:effectLst/>
                        </a:rPr>
                        <a:t>DATA TYPE</a:t>
                      </a:r>
                      <a:endParaRPr lang="en-US" sz="1100" dirty="0">
                        <a:effectLst/>
                        <a:latin typeface="Calibri"/>
                        <a:ea typeface="Calibri"/>
                        <a:cs typeface="Times New Roman"/>
                      </a:endParaRPr>
                    </a:p>
                  </a:txBody>
                  <a:tcPr marL="0" marR="0" marT="0" marB="0" anchor="b"/>
                </a:tc>
              </a:tr>
              <a:tr h="608076">
                <a:tc>
                  <a:txBody>
                    <a:bodyPr/>
                    <a:lstStyle/>
                    <a:p>
                      <a:pPr marL="0" marR="0" algn="ctr">
                        <a:lnSpc>
                          <a:spcPct val="200000"/>
                        </a:lnSpc>
                        <a:spcBef>
                          <a:spcPts val="0"/>
                        </a:spcBef>
                        <a:spcAft>
                          <a:spcPts val="0"/>
                        </a:spcAft>
                      </a:pPr>
                      <a:r>
                        <a:rPr lang="en-US" sz="1600">
                          <a:effectLst/>
                        </a:rPr>
                        <a:t>&amp;</a:t>
                      </a:r>
                      <a:endParaRPr lang="en-US" sz="16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Long</a:t>
                      </a:r>
                      <a:endParaRPr lang="en-US" sz="1100">
                        <a:effectLst/>
                        <a:latin typeface="Calibri"/>
                        <a:ea typeface="Calibri"/>
                        <a:cs typeface="Times New Roman"/>
                      </a:endParaRPr>
                    </a:p>
                  </a:txBody>
                  <a:tcPr marL="0" marR="95250" marT="57150" marB="57150" anchor="b"/>
                </a:tc>
              </a:tr>
              <a:tr h="608076">
                <a:tc>
                  <a:txBody>
                    <a:bodyPr/>
                    <a:lstStyle/>
                    <a:p>
                      <a:pPr marL="0" marR="0" algn="ctr">
                        <a:lnSpc>
                          <a:spcPct val="200000"/>
                        </a:lnSpc>
                        <a:spcBef>
                          <a:spcPts val="0"/>
                        </a:spcBef>
                        <a:spcAft>
                          <a:spcPts val="0"/>
                        </a:spcAft>
                      </a:pPr>
                      <a:r>
                        <a:rPr lang="en-US" sz="1600">
                          <a:effectLst/>
                        </a:rPr>
                        <a:t>!</a:t>
                      </a:r>
                      <a:endParaRPr lang="en-US" sz="16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Single</a:t>
                      </a:r>
                      <a:endParaRPr lang="en-US" sz="1100">
                        <a:effectLst/>
                        <a:latin typeface="Calibri"/>
                        <a:ea typeface="Calibri"/>
                        <a:cs typeface="Times New Roman"/>
                      </a:endParaRPr>
                    </a:p>
                  </a:txBody>
                  <a:tcPr marL="0" marR="95250" marT="57150" marB="57150" anchor="b"/>
                </a:tc>
              </a:tr>
              <a:tr h="608076">
                <a:tc>
                  <a:txBody>
                    <a:bodyPr/>
                    <a:lstStyle/>
                    <a:p>
                      <a:pPr marL="0" marR="0" algn="ctr">
                        <a:lnSpc>
                          <a:spcPct val="200000"/>
                        </a:lnSpc>
                        <a:spcBef>
                          <a:spcPts val="0"/>
                        </a:spcBef>
                        <a:spcAft>
                          <a:spcPts val="0"/>
                        </a:spcAft>
                      </a:pPr>
                      <a:r>
                        <a:rPr lang="en-US" sz="1600">
                          <a:effectLst/>
                        </a:rPr>
                        <a:t>#</a:t>
                      </a:r>
                      <a:endParaRPr lang="en-US" sz="16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Double</a:t>
                      </a:r>
                      <a:endParaRPr lang="en-US" sz="1100">
                        <a:effectLst/>
                        <a:latin typeface="Calibri"/>
                        <a:ea typeface="Calibri"/>
                        <a:cs typeface="Times New Roman"/>
                      </a:endParaRPr>
                    </a:p>
                  </a:txBody>
                  <a:tcPr marL="0" marR="95250" marT="57150" marB="57150" anchor="b"/>
                </a:tc>
              </a:tr>
              <a:tr h="608076">
                <a:tc>
                  <a:txBody>
                    <a:bodyPr/>
                    <a:lstStyle/>
                    <a:p>
                      <a:pPr marL="0" marR="0" algn="ctr">
                        <a:lnSpc>
                          <a:spcPct val="200000"/>
                        </a:lnSpc>
                        <a:spcBef>
                          <a:spcPts val="0"/>
                        </a:spcBef>
                        <a:spcAft>
                          <a:spcPts val="0"/>
                        </a:spcAft>
                      </a:pPr>
                      <a:r>
                        <a:rPr lang="en-US" sz="1600" dirty="0">
                          <a:effectLst/>
                        </a:rPr>
                        <a:t>@</a:t>
                      </a:r>
                      <a:endParaRPr lang="en-US" sz="16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Currency</a:t>
                      </a:r>
                      <a:endParaRPr lang="en-US" sz="1100" dirty="0">
                        <a:effectLst/>
                        <a:latin typeface="Calibri"/>
                        <a:ea typeface="Calibri"/>
                        <a:cs typeface="Times New Roman"/>
                      </a:endParaRPr>
                    </a:p>
                  </a:txBody>
                  <a:tcPr marL="0" marR="95250" marT="57150" marB="57150" anchor="b"/>
                </a:tc>
              </a:tr>
            </a:tbl>
          </a:graphicData>
        </a:graphic>
      </p:graphicFrame>
    </p:spTree>
    <p:extLst>
      <p:ext uri="{BB962C8B-B14F-4D97-AF65-F5344CB8AC3E}">
        <p14:creationId xmlns:p14="http://schemas.microsoft.com/office/powerpoint/2010/main" val="3378831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27709"/>
            <a:ext cx="9144000" cy="6858000"/>
          </a:xfrm>
          <a:prstGeom prst="rect">
            <a:avLst/>
          </a:prstGeom>
        </p:spPr>
      </p:pic>
      <p:sp>
        <p:nvSpPr>
          <p:cNvPr id="2" name="Title 1"/>
          <p:cNvSpPr>
            <a:spLocks noGrp="1"/>
          </p:cNvSpPr>
          <p:nvPr>
            <p:ph type="ctrTitle"/>
          </p:nvPr>
        </p:nvSpPr>
        <p:spPr>
          <a:xfrm>
            <a:off x="1143000" y="1143001"/>
            <a:ext cx="7904018" cy="838200"/>
          </a:xfrm>
        </p:spPr>
        <p:txBody>
          <a:bodyPr>
            <a:normAutofit fontScale="90000"/>
          </a:bodyPr>
          <a:lstStyle/>
          <a:p>
            <a:r>
              <a:rPr lang="en-US" sz="5400" dirty="0" smtClean="0">
                <a:latin typeface="Arial Black" panose="020B0A04020102020204" pitchFamily="34" charset="0"/>
              </a:rPr>
              <a:t>String Literal</a:t>
            </a:r>
            <a:endParaRPr lang="en-US" sz="5400" dirty="0">
              <a:latin typeface="Arial Black" panose="020B0A04020102020204" pitchFamily="34" charset="0"/>
            </a:endParaRPr>
          </a:p>
        </p:txBody>
      </p:sp>
      <p:sp>
        <p:nvSpPr>
          <p:cNvPr id="3" name="Subtitle 2"/>
          <p:cNvSpPr>
            <a:spLocks noGrp="1"/>
          </p:cNvSpPr>
          <p:nvPr>
            <p:ph type="subTitle" idx="1"/>
          </p:nvPr>
        </p:nvSpPr>
        <p:spPr>
          <a:xfrm>
            <a:off x="1219199" y="1981199"/>
            <a:ext cx="7910945" cy="4849091"/>
          </a:xfrm>
        </p:spPr>
        <p:txBody>
          <a:bodyPr>
            <a:normAutofit fontScale="92500" lnSpcReduction="1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In addition, we need to enclose string literals within two quotations and date and time literals within two # sign.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Strings </a:t>
            </a:r>
            <a:r>
              <a:rPr lang="en-US" dirty="0">
                <a:solidFill>
                  <a:schemeClr val="tx1"/>
                </a:solidFill>
                <a:latin typeface="Times New Roman" panose="02020603050405020304" pitchFamily="18" charset="0"/>
                <a:cs typeface="Times New Roman" panose="02020603050405020304" pitchFamily="18" charset="0"/>
              </a:rPr>
              <a:t>can contain any characters, including numbers.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following are few examples:</a:t>
            </a:r>
          </a:p>
          <a:p>
            <a:pPr algn="l" fontAlgn="base"/>
            <a:r>
              <a:rPr lang="en-US" dirty="0" err="1" smtClean="0">
                <a:solidFill>
                  <a:schemeClr val="tx1"/>
                </a:solidFill>
                <a:latin typeface="Times New Roman" panose="02020603050405020304" pitchFamily="18" charset="0"/>
                <a:cs typeface="Times New Roman" panose="02020603050405020304" pitchFamily="18" charset="0"/>
              </a:rPr>
              <a:t>strMemberName</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“Turban</a:t>
            </a:r>
            <a:r>
              <a:rPr lang="en-US" dirty="0">
                <a:solidFill>
                  <a:schemeClr val="tx1"/>
                </a:solidFill>
                <a:latin typeface="Times New Roman" panose="02020603050405020304" pitchFamily="18" charset="0"/>
                <a:cs typeface="Times New Roman" panose="02020603050405020304" pitchFamily="18" charset="0"/>
              </a:rPr>
              <a:t>, John.”</a:t>
            </a:r>
            <a:br>
              <a:rPr lang="en-US" dirty="0">
                <a:solidFill>
                  <a:schemeClr val="tx1"/>
                </a:solidFill>
                <a:latin typeface="Times New Roman" panose="02020603050405020304" pitchFamily="18" charset="0"/>
                <a:cs typeface="Times New Roman" panose="02020603050405020304" pitchFamily="18" charset="0"/>
              </a:rPr>
            </a:br>
            <a:r>
              <a:rPr lang="en-US" dirty="0" err="1" smtClean="0">
                <a:solidFill>
                  <a:schemeClr val="tx1"/>
                </a:solidFill>
                <a:latin typeface="Times New Roman" panose="02020603050405020304" pitchFamily="18" charset="0"/>
                <a:cs typeface="Times New Roman" panose="02020603050405020304" pitchFamily="18" charset="0"/>
              </a:rPr>
              <a:t>strTelNumber</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 “1800-900-888-777</a:t>
            </a:r>
            <a:r>
              <a:rPr lang="en-US" dirty="0">
                <a:solidFill>
                  <a:schemeClr val="tx1"/>
                </a:solidFill>
                <a:latin typeface="Times New Roman" panose="02020603050405020304" pitchFamily="18" charset="0"/>
                <a:cs typeface="Times New Roman" panose="02020603050405020304" pitchFamily="18" charset="0"/>
              </a:rPr>
              <a:t>″</a:t>
            </a:r>
            <a:br>
              <a:rPr lang="en-US" dirty="0">
                <a:solidFill>
                  <a:schemeClr val="tx1"/>
                </a:solidFill>
                <a:latin typeface="Times New Roman" panose="02020603050405020304" pitchFamily="18" charset="0"/>
                <a:cs typeface="Times New Roman" panose="02020603050405020304" pitchFamily="18" charset="0"/>
              </a:rPr>
            </a:br>
            <a:r>
              <a:rPr lang="en-US" dirty="0" err="1" smtClean="0">
                <a:solidFill>
                  <a:schemeClr val="tx1"/>
                </a:solidFill>
                <a:latin typeface="Times New Roman" panose="02020603050405020304" pitchFamily="18" charset="0"/>
                <a:cs typeface="Times New Roman" panose="02020603050405020304" pitchFamily="18" charset="0"/>
              </a:rPr>
              <a:t>dteLastDay</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#31-Dec-00#</a:t>
            </a:r>
            <a:br>
              <a:rPr lang="en-US" dirty="0">
                <a:solidFill>
                  <a:schemeClr val="tx1"/>
                </a:solidFill>
                <a:latin typeface="Times New Roman" panose="02020603050405020304" pitchFamily="18" charset="0"/>
                <a:cs typeface="Times New Roman" panose="02020603050405020304" pitchFamily="18" charset="0"/>
              </a:rPr>
            </a:br>
            <a:r>
              <a:rPr lang="en-US" dirty="0" err="1">
                <a:solidFill>
                  <a:schemeClr val="tx1"/>
                </a:solidFill>
                <a:latin typeface="Times New Roman" panose="02020603050405020304" pitchFamily="18" charset="0"/>
                <a:cs typeface="Times New Roman" panose="02020603050405020304" pitchFamily="18" charset="0"/>
              </a:rPr>
              <a:t>ExpTime</a:t>
            </a:r>
            <a:r>
              <a:rPr lang="en-US" dirty="0">
                <a:solidFill>
                  <a:schemeClr val="tx1"/>
                </a:solidFill>
                <a:latin typeface="Times New Roman" panose="02020603050405020304" pitchFamily="18" charset="0"/>
                <a:cs typeface="Times New Roman" panose="02020603050405020304" pitchFamily="18" charset="0"/>
              </a:rPr>
              <a:t> = #12:00 am#</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5616803"/>
      </p:ext>
    </p:extLst>
  </p:cSld>
  <p:clrMapOvr>
    <a:masterClrMapping/>
  </p:clrMapOvr>
</p:sld>
</file>

<file path=ppt/theme/theme1.xml><?xml version="1.0" encoding="utf-8"?>
<a:theme xmlns:a="http://schemas.openxmlformats.org/drawingml/2006/main" name="Presentation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Presentation3</Template>
  <TotalTime>368</TotalTime>
  <Words>1992</Words>
  <Application>Microsoft Office PowerPoint</Application>
  <PresentationFormat>On-screen Show (4:3)</PresentationFormat>
  <Paragraphs>448</Paragraphs>
  <Slides>63</Slides>
  <Notes>1</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Presentation3</vt:lpstr>
      <vt:lpstr>Unit 2</vt:lpstr>
      <vt:lpstr>Data Types</vt:lpstr>
      <vt:lpstr>Data Types</vt:lpstr>
      <vt:lpstr>Numeric Data Types</vt:lpstr>
      <vt:lpstr>Numeric Data Types</vt:lpstr>
      <vt:lpstr>Non-numeric Data Types</vt:lpstr>
      <vt:lpstr>Non-Numeric Data</vt:lpstr>
      <vt:lpstr>Suffixes for Literals</vt:lpstr>
      <vt:lpstr>String Literal</vt:lpstr>
      <vt:lpstr>UNIT 2</vt:lpstr>
      <vt:lpstr>Variables and Constants </vt:lpstr>
      <vt:lpstr> Using Variables</vt:lpstr>
      <vt:lpstr>Declaring Variables</vt:lpstr>
      <vt:lpstr>Variable Declaration</vt:lpstr>
      <vt:lpstr>Declaring Variables</vt:lpstr>
      <vt:lpstr>Dim</vt:lpstr>
      <vt:lpstr> Built-In Data Types</vt:lpstr>
      <vt:lpstr>Data Type Memory</vt:lpstr>
      <vt:lpstr>Naming Conventions </vt:lpstr>
      <vt:lpstr>Single &amp; Double</vt:lpstr>
      <vt:lpstr>Integer and Long</vt:lpstr>
      <vt:lpstr>Boolean</vt:lpstr>
      <vt:lpstr>Currency</vt:lpstr>
      <vt:lpstr>String</vt:lpstr>
      <vt:lpstr>Variable Names</vt:lpstr>
      <vt:lpstr>Examples</vt:lpstr>
      <vt:lpstr>Example</vt:lpstr>
      <vt:lpstr>Variable Assignment</vt:lpstr>
      <vt:lpstr>Expressions</vt:lpstr>
      <vt:lpstr>Example</vt:lpstr>
      <vt:lpstr>Assigning Values to Variables</vt:lpstr>
      <vt:lpstr>Errors</vt:lpstr>
      <vt:lpstr>Scope of Declaration</vt:lpstr>
      <vt:lpstr>Declaring Constants</vt:lpstr>
      <vt:lpstr>Using Named Constants</vt:lpstr>
      <vt:lpstr>Keywords</vt:lpstr>
      <vt:lpstr>Rounding</vt:lpstr>
      <vt:lpstr>Automatic Type Conversion</vt:lpstr>
      <vt:lpstr>Invalid data type conversion</vt:lpstr>
      <vt:lpstr>Special Division Operators</vt:lpstr>
      <vt:lpstr> Syntax Error</vt:lpstr>
      <vt:lpstr>Run-time errors</vt:lpstr>
      <vt:lpstr>UNIT 2</vt:lpstr>
      <vt:lpstr>Introduction to Arrays</vt:lpstr>
      <vt:lpstr>The Dimension of an Array</vt:lpstr>
      <vt:lpstr>Arrays</vt:lpstr>
      <vt:lpstr>Declaring an Array</vt:lpstr>
      <vt:lpstr>For example</vt:lpstr>
      <vt:lpstr>Results</vt:lpstr>
      <vt:lpstr>Starting Indexes</vt:lpstr>
      <vt:lpstr>2D Arrays</vt:lpstr>
      <vt:lpstr>Result</vt:lpstr>
      <vt:lpstr>Example of List Box</vt:lpstr>
      <vt:lpstr>RESULT</vt:lpstr>
      <vt:lpstr>UNIT 2</vt:lpstr>
      <vt:lpstr>Operators</vt:lpstr>
      <vt:lpstr>Example </vt:lpstr>
      <vt:lpstr>Program </vt:lpstr>
      <vt:lpstr>BMI Calculator Program</vt:lpstr>
      <vt:lpstr>Programming Style</vt:lpstr>
      <vt:lpstr>Visual Basic Programming Guidelines</vt:lpstr>
      <vt:lpstr>Continued</vt:lpstr>
      <vt:lpstr>More arithmetic projects you work 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38</cp:revision>
  <cp:lastPrinted>2016-08-24T19:10:01Z</cp:lastPrinted>
  <dcterms:created xsi:type="dcterms:W3CDTF">2016-08-10T00:23:49Z</dcterms:created>
  <dcterms:modified xsi:type="dcterms:W3CDTF">2017-04-04T13:23:36Z</dcterms:modified>
</cp:coreProperties>
</file>